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embeddedFontLst>
    <p:embeddedFont>
      <p:font typeface="Saltan" panose="02000503000000000000" pitchFamily="2" charset="-52"/>
      <p:regular r:id="rId13"/>
    </p:embeddedFont>
    <p:embeddedFont>
      <p:font typeface="Azbuka04" panose="02000500030000020004" pitchFamily="2" charset="0"/>
      <p:regular r:id="rId14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2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CF1FAB8-64EE-4624-BDCA-511F51BF8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E1AE4A9-DBA4-4E43-9152-ED25636CE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3DF329C-B6E3-44DE-9AD0-252DBDC4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D449471-F6A7-4847-8CD6-B08A1EFE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E72EF4F-3B18-43E0-AB63-566CE102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2409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93BBBA5-F68E-418E-9978-262541DC2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F5EEAE4-9504-4EA1-A4D3-5650DC268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43C0628-CD9E-4D0A-971B-1BCE32CC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E52097C-7049-45C1-998A-DEE9C9E6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D554703-6B47-431B-8967-40A8309A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370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1AF4697-C17F-49DE-A143-B22558C6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26B8D03-E61E-46E0-97FB-E982A3EF0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B3A6CA9-8D69-415E-A4CE-F8E855E4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F81136A-4110-4993-8938-E7086337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11F74C2-2506-4CE8-B911-EA343FA99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5242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2F6F15E-7B58-477B-AEBB-0BCBDF87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C30343B-4B04-46D3-8CC8-1AACE6B7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8FDEEFF-BADD-4881-8482-7AC1A4DFB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CF0FBEC-B7F0-40BD-933F-1D40DCC6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5E035C0-D3A8-4F5E-A380-3EE073023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A20636F-F538-440C-9FFE-E11526EB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370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5F4D711-CFE2-464F-8E58-C765DAD5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EDDFF2C-13BA-4170-8A4B-5A2D3095D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9B3ABBE-9446-4468-BD5B-D482BE50A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DB600502-DE2D-4D3E-8ED0-76963ACBE3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E9C410A9-2D1F-48D0-A113-FEF19256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2CD60453-73B7-40FB-8F3E-4C177825B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DE0C42AA-4A03-4D75-A62A-1C0D0C9A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490AEB79-5AE8-4A9D-B5DE-54AEF8FB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336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FB75BE1-B7B6-45D6-9D0C-13BFDEBC9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849414B9-68CF-4F42-AF82-7BBE9A0CA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2700AA11-D96B-4A4C-949C-B587BA98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0882A0D6-602B-480C-935C-599B9C5BA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136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1A9088B1-6836-4EB9-A837-C667E490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FCCDA8C6-DD2A-44B1-A62E-2952E6B5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1F47BA87-3773-49D8-B47B-089AA5F6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575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3468999-AC7E-4FF8-A62F-3172EB7CC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01418C7-7309-4FCD-A13B-04E875898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B4835DD3-B32B-4BC5-B283-966D685BD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9DF166E-68E3-4FD0-8226-48F6770C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E65A8DA-8FA2-4778-A6E5-5A1E302B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7E0A2E8-08DB-41E0-9C2B-28D17A7B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1821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4494AF9-3993-4D96-B50A-3FC45826F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B529F7D9-BD88-4337-AEF0-154B46F2E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B685BF1-A62C-4F42-958C-93398766C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7975649C-5C9F-48E3-B585-124CAA660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F5D2109-E505-4BA7-8892-DAEECB3FD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37BB19F-C89C-4B76-A3E0-200DA25E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863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BE26481-28E1-4F23-A58C-7A0A3F01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DF365A4F-A76A-4519-9029-C9DAEFC61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23AEDDE-632E-4236-A3F2-0A5DDE80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F693987-ED10-413B-ADD6-27330F81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C31465E-3E23-476E-ADDB-3A34372F2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860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D552BAFC-D002-44A2-B16B-59C1520012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7CDB4418-6642-479A-BFA6-47937E131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005FB3D-BCA8-4551-8079-8556E2CD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9DD5A9D-0B7A-4B2C-8813-2926BA917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D641A04-013A-4CF9-ABCC-CBF8E47B4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292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F5C32D38-53E5-4AE8-9DE0-9DDB7201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C24D515-3C80-4771-A16A-903C3F699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B96C8AD-79BA-458E-8304-539898183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EC6D7-543C-401B-962C-B435D6EF7C92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12008D5-3C14-432D-BCA0-7ABE68B28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BEA21C1-F97E-4B04-94CC-93183F470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C6A52-FEBC-4300-964E-135F985DC22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138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3.xml"/><Relationship Id="rId7" Type="http://schemas.openxmlformats.org/officeDocument/2006/relationships/slide" Target="slide9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5.png"/><Relationship Id="rId5" Type="http://schemas.openxmlformats.org/officeDocument/2006/relationships/slide" Target="slide5.xml"/><Relationship Id="rId10" Type="http://schemas.openxmlformats.org/officeDocument/2006/relationships/slide" Target="slide11.xml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://istoria.bg/662/tsar-kaloyan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s://commons.wikimedia.org/wiki/Category:Kaloyan_of_Bulgaria?uselang=bg" TargetMode="External"/><Relationship Id="rId4" Type="http://schemas.openxmlformats.org/officeDocument/2006/relationships/hyperlink" Target="http://www.vasilgoranov.com/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85900" y="2239963"/>
            <a:ext cx="9144000" cy="2387600"/>
          </a:xfrm>
        </p:spPr>
        <p:txBody>
          <a:bodyPr>
            <a:normAutofit/>
          </a:bodyPr>
          <a:lstStyle/>
          <a:p>
            <a:r>
              <a:rPr lang="bg-BG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 </a:t>
            </a:r>
            <a:r>
              <a:rPr lang="bg-BG" sz="9600" b="1" dirty="0" smtClean="0">
                <a:solidFill>
                  <a:srgbClr val="492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bg-BG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алоян</a:t>
            </a:r>
            <a:endParaRPr lang="bg-BG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485900" y="4719638"/>
            <a:ext cx="9144000" cy="1655762"/>
          </a:xfrm>
        </p:spPr>
        <p:txBody>
          <a:bodyPr>
            <a:normAutofit/>
          </a:bodyPr>
          <a:lstStyle/>
          <a:p>
            <a:r>
              <a:rPr lang="bg-BG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1197-1207</a:t>
            </a:r>
            <a:endParaRPr lang="bg-BG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Картина 3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5" name="Картина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  <p:sp>
        <p:nvSpPr>
          <p:cNvPr id="6" name="Правоъгълник 5">
            <a:hlinkClick r:id="rId4" action="ppaction://hlinksldjump"/>
          </p:cNvPr>
          <p:cNvSpPr/>
          <p:nvPr/>
        </p:nvSpPr>
        <p:spPr>
          <a:xfrm>
            <a:off x="2425700" y="2755900"/>
            <a:ext cx="7112000" cy="185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6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BCA4F29-66A1-4F76-9F2B-2B4C557AE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904"/>
            <a:ext cx="9144000" cy="915850"/>
          </a:xfrm>
        </p:spPr>
        <p:txBody>
          <a:bodyPr>
            <a:normAutofit/>
          </a:bodyPr>
          <a:lstStyle/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 КАЛОЯН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60AAF9A0-3562-488B-A2BD-9FE19E663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546992"/>
            <a:ext cx="12192000" cy="4311008"/>
          </a:xfrm>
        </p:spPr>
        <p:txBody>
          <a:bodyPr>
            <a:normAutofit/>
          </a:bodyPr>
          <a:lstStyle/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БИОГРАФИЯ</a:t>
            </a:r>
          </a:p>
          <a:p>
            <a:endParaRPr lang="bg-B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БЯГСТВО ОТ ЗАТВОРА </a:t>
            </a:r>
          </a:p>
          <a:p>
            <a:endParaRPr lang="bg-B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ВЕЛИКИТЕ БИТКИ НА КАЛОЯН</a:t>
            </a:r>
          </a:p>
          <a:p>
            <a:endParaRPr lang="bg-B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КОРОНАЦИЯТА </a:t>
            </a:r>
          </a:p>
          <a:p>
            <a:endParaRPr lang="bg-BG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ПРЕДАДЕН ОТ СВОИТЕ 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Картина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05" y="2344257"/>
            <a:ext cx="394413" cy="570451"/>
          </a:xfrm>
          <a:prstGeom prst="rect">
            <a:avLst/>
          </a:prstGeom>
        </p:spPr>
      </p:pic>
      <p:pic>
        <p:nvPicPr>
          <p:cNvPr id="11" name="Картина 10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07" y="3207496"/>
            <a:ext cx="394413" cy="570451"/>
          </a:xfrm>
          <a:prstGeom prst="rect">
            <a:avLst/>
          </a:prstGeom>
        </p:spPr>
      </p:pic>
      <p:pic>
        <p:nvPicPr>
          <p:cNvPr id="12" name="Картина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458" y="4132045"/>
            <a:ext cx="394413" cy="570451"/>
          </a:xfrm>
          <a:prstGeom prst="rect">
            <a:avLst/>
          </a:prstGeom>
        </p:spPr>
      </p:pic>
      <p:pic>
        <p:nvPicPr>
          <p:cNvPr id="13" name="Картина 1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06" y="5101099"/>
            <a:ext cx="394413" cy="570451"/>
          </a:xfrm>
          <a:prstGeom prst="rect">
            <a:avLst/>
          </a:prstGeom>
        </p:spPr>
      </p:pic>
      <p:pic>
        <p:nvPicPr>
          <p:cNvPr id="14" name="Картина 13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468" y="5951999"/>
            <a:ext cx="394413" cy="570451"/>
          </a:xfrm>
          <a:prstGeom prst="rect">
            <a:avLst/>
          </a:prstGeom>
        </p:spPr>
      </p:pic>
      <p:pic>
        <p:nvPicPr>
          <p:cNvPr id="16" name="Картина 1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19" name="Картина 1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800" y="139700"/>
            <a:ext cx="5207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DB5EE31-C174-4706-8357-467F28838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 е Цар Калоян? 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0599AE7-C24C-4FD0-980B-62AF66083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8263856" cy="4351338"/>
          </a:xfrm>
        </p:spPr>
        <p:txBody>
          <a:bodyPr>
            <a:normAutofit/>
          </a:bodyPr>
          <a:lstStyle/>
          <a:p>
            <a:r>
              <a:rPr lang="ru-RU" sz="2400" dirty="0" err="1"/>
              <a:t>Цар</a:t>
            </a:r>
            <a:r>
              <a:rPr lang="ru-RU" sz="2400" dirty="0"/>
              <a:t> </a:t>
            </a:r>
            <a:r>
              <a:rPr lang="ru-RU" sz="2400" dirty="0" err="1"/>
              <a:t>Калоян</a:t>
            </a:r>
            <a:r>
              <a:rPr lang="ru-RU" sz="2400" dirty="0"/>
              <a:t> е </a:t>
            </a:r>
            <a:r>
              <a:rPr lang="ru-RU" sz="2400" dirty="0" err="1"/>
              <a:t>най-малкият</a:t>
            </a:r>
            <a:r>
              <a:rPr lang="ru-RU" sz="2400" dirty="0"/>
              <a:t> от </a:t>
            </a:r>
            <a:r>
              <a:rPr lang="ru-RU" sz="2400" dirty="0" err="1"/>
              <a:t>тримата</a:t>
            </a:r>
            <a:r>
              <a:rPr lang="ru-RU" sz="2400" dirty="0"/>
              <a:t> </a:t>
            </a:r>
            <a:r>
              <a:rPr lang="ru-RU" sz="2400" dirty="0" err="1"/>
              <a:t>братя</a:t>
            </a:r>
            <a:r>
              <a:rPr lang="ru-RU" sz="2400" dirty="0"/>
              <a:t> </a:t>
            </a:r>
            <a:r>
              <a:rPr lang="ru-RU" sz="2400" dirty="0" err="1"/>
              <a:t>Асеневци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Един </a:t>
            </a:r>
            <a:r>
              <a:rPr lang="ru-RU" sz="2400" dirty="0"/>
              <a:t>от </a:t>
            </a:r>
            <a:r>
              <a:rPr lang="ru-RU" sz="2400" dirty="0" err="1"/>
              <a:t>най-бележитите</a:t>
            </a:r>
            <a:r>
              <a:rPr lang="ru-RU" sz="2400" dirty="0"/>
              <a:t> </a:t>
            </a:r>
            <a:r>
              <a:rPr lang="ru-RU" sz="2400" dirty="0" err="1"/>
              <a:t>български</a:t>
            </a:r>
            <a:r>
              <a:rPr lang="ru-RU" sz="2400" dirty="0"/>
              <a:t> владетели, </a:t>
            </a:r>
            <a:r>
              <a:rPr lang="ru-RU" sz="2400" dirty="0" err="1"/>
              <a:t>който</a:t>
            </a:r>
            <a:r>
              <a:rPr lang="ru-RU" sz="2400" dirty="0"/>
              <a:t> чрез умела </a:t>
            </a:r>
            <a:r>
              <a:rPr lang="ru-RU" sz="2400" dirty="0" err="1"/>
              <a:t>дипломация</a:t>
            </a:r>
            <a:r>
              <a:rPr lang="ru-RU" sz="2400" dirty="0"/>
              <a:t> и </a:t>
            </a:r>
            <a:r>
              <a:rPr lang="ru-RU" sz="2400" dirty="0" err="1"/>
              <a:t>решителни</a:t>
            </a:r>
            <a:r>
              <a:rPr lang="ru-RU" sz="2400" dirty="0"/>
              <a:t> </a:t>
            </a:r>
            <a:r>
              <a:rPr lang="ru-RU" sz="2400" dirty="0" err="1"/>
              <a:t>военни</a:t>
            </a:r>
            <a:r>
              <a:rPr lang="ru-RU" sz="2400" dirty="0"/>
              <a:t> действия </a:t>
            </a:r>
            <a:r>
              <a:rPr lang="ru-RU" sz="2400" dirty="0" err="1"/>
              <a:t>възвръща</a:t>
            </a:r>
            <a:r>
              <a:rPr lang="ru-RU" sz="2400" dirty="0"/>
              <a:t> </a:t>
            </a:r>
            <a:r>
              <a:rPr lang="ru-RU" sz="2400" dirty="0" err="1"/>
              <a:t>предишните</a:t>
            </a:r>
            <a:r>
              <a:rPr lang="ru-RU" sz="2400" dirty="0"/>
              <a:t> </a:t>
            </a:r>
            <a:r>
              <a:rPr lang="ru-RU" sz="2400" dirty="0" err="1"/>
              <a:t>територии</a:t>
            </a:r>
            <a:r>
              <a:rPr lang="ru-RU" sz="2400" dirty="0"/>
              <a:t> на </a:t>
            </a:r>
            <a:r>
              <a:rPr lang="ru-RU" sz="2400" dirty="0" err="1"/>
              <a:t>държавата</a:t>
            </a:r>
            <a:r>
              <a:rPr lang="ru-RU" sz="2400" dirty="0"/>
              <a:t>, </a:t>
            </a:r>
            <a:r>
              <a:rPr lang="ru-RU" sz="2400" dirty="0" err="1"/>
              <a:t>легитимира</a:t>
            </a:r>
            <a:r>
              <a:rPr lang="ru-RU" sz="2400" dirty="0"/>
              <a:t> я в Европа и </a:t>
            </a:r>
            <a:r>
              <a:rPr lang="ru-RU" sz="2400" dirty="0" err="1"/>
              <a:t>издига</a:t>
            </a:r>
            <a:r>
              <a:rPr lang="ru-RU" sz="2400" dirty="0"/>
              <a:t> </a:t>
            </a:r>
            <a:r>
              <a:rPr lang="ru-RU" sz="2400" dirty="0" err="1"/>
              <a:t>новата</a:t>
            </a:r>
            <a:r>
              <a:rPr lang="ru-RU" sz="2400" dirty="0"/>
              <a:t> столица </a:t>
            </a:r>
            <a:r>
              <a:rPr lang="ru-RU" sz="2400" dirty="0" err="1"/>
              <a:t>Търново</a:t>
            </a:r>
            <a:r>
              <a:rPr lang="ru-RU" sz="2400" dirty="0"/>
              <a:t> </a:t>
            </a:r>
            <a:r>
              <a:rPr lang="ru-RU" sz="2400" dirty="0" err="1"/>
              <a:t>като</a:t>
            </a:r>
            <a:r>
              <a:rPr lang="ru-RU" sz="2400" dirty="0"/>
              <a:t> </a:t>
            </a:r>
            <a:r>
              <a:rPr lang="ru-RU" sz="2400" dirty="0" err="1"/>
              <a:t>административен</a:t>
            </a:r>
            <a:r>
              <a:rPr lang="ru-RU" sz="2400" dirty="0"/>
              <a:t> и </a:t>
            </a:r>
            <a:r>
              <a:rPr lang="ru-RU" sz="2400" dirty="0" err="1"/>
              <a:t>културен</a:t>
            </a:r>
            <a:r>
              <a:rPr lang="ru-RU" sz="2400" dirty="0"/>
              <a:t> </a:t>
            </a:r>
            <a:r>
              <a:rPr lang="ru-RU" sz="2400" dirty="0" err="1"/>
              <a:t>център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0AED8A-8754-4DA5-91EE-EB1F1F518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3133" y="1690689"/>
            <a:ext cx="2527300" cy="379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8" name="Картина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443" y="6010562"/>
            <a:ext cx="394413" cy="570451"/>
          </a:xfrm>
          <a:prstGeom prst="rect">
            <a:avLst/>
          </a:prstGeom>
        </p:spPr>
      </p:pic>
      <p:pic>
        <p:nvPicPr>
          <p:cNvPr id="10" name="Картина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4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4C33EE6-C636-4DA9-8C81-BFAB35515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97523"/>
            <a:ext cx="6794500" cy="4351338"/>
          </a:xfrm>
        </p:spPr>
        <p:txBody>
          <a:bodyPr>
            <a:normAutofit/>
          </a:bodyPr>
          <a:lstStyle/>
          <a:p>
            <a:r>
              <a:rPr lang="bg-BG" sz="2400" dirty="0"/>
              <a:t>Роден – около 1170 г. (липсват данни)</a:t>
            </a:r>
          </a:p>
          <a:p>
            <a:r>
              <a:rPr lang="bg-BG" sz="2400" dirty="0"/>
              <a:t>Истинско име - </a:t>
            </a:r>
            <a:r>
              <a:rPr lang="bg-BG" sz="2400" dirty="0" err="1"/>
              <a:t>Йоаница</a:t>
            </a:r>
            <a:r>
              <a:rPr lang="bg-BG" sz="2400" dirty="0"/>
              <a:t> </a:t>
            </a:r>
          </a:p>
          <a:p>
            <a:r>
              <a:rPr lang="bg-BG" sz="2400" dirty="0"/>
              <a:t>Прякор - </a:t>
            </a:r>
            <a:r>
              <a:rPr lang="bg-BG" sz="2400" dirty="0" err="1"/>
              <a:t>Ромеоубиец</a:t>
            </a:r>
            <a:r>
              <a:rPr lang="bg-BG" sz="2400" dirty="0"/>
              <a:t> </a:t>
            </a:r>
          </a:p>
          <a:p>
            <a:r>
              <a:rPr lang="bg-BG" sz="2400" dirty="0"/>
              <a:t>Управлява 10 години (1197-1207)</a:t>
            </a:r>
          </a:p>
          <a:p>
            <a:r>
              <a:rPr lang="bg-BG" sz="2400" dirty="0"/>
              <a:t>Официална коронация на 8.11(ноември),1204 г.</a:t>
            </a:r>
          </a:p>
          <a:p>
            <a:r>
              <a:rPr lang="ru-RU" sz="2400" dirty="0" err="1"/>
              <a:t>Калоян</a:t>
            </a:r>
            <a:r>
              <a:rPr lang="ru-RU" sz="2400" dirty="0"/>
              <a:t> е </a:t>
            </a:r>
            <a:r>
              <a:rPr lang="ru-RU" sz="2400" dirty="0" err="1"/>
              <a:t>най-малкият</a:t>
            </a:r>
            <a:r>
              <a:rPr lang="ru-RU" sz="2400" dirty="0"/>
              <a:t> брат на </a:t>
            </a:r>
            <a:r>
              <a:rPr lang="ru-RU" sz="2400" dirty="0" err="1"/>
              <a:t>българските</a:t>
            </a:r>
            <a:r>
              <a:rPr lang="ru-RU" sz="2400" dirty="0"/>
              <a:t> царе Иван </a:t>
            </a:r>
            <a:r>
              <a:rPr lang="ru-RU" sz="2400" dirty="0" err="1"/>
              <a:t>Асен</a:t>
            </a:r>
            <a:r>
              <a:rPr lang="ru-RU" sz="2400" dirty="0"/>
              <a:t> I и Теодор </a:t>
            </a:r>
            <a:r>
              <a:rPr lang="ru-RU" sz="2400" dirty="0" err="1"/>
              <a:t>Петър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4098" name="Picture 2" descr="Image result for ÑÐ°Ñ ÐºÐ°Ð»Ð¾ÑÐ½">
            <a:extLst>
              <a:ext uri="{FF2B5EF4-FFF2-40B4-BE49-F238E27FC236}">
                <a16:creationId xmlns:a16="http://schemas.microsoft.com/office/drawing/2014/main" id="{69144684-5E27-4FF9-BC47-DADBDEFB541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614" y="2497523"/>
            <a:ext cx="4068000" cy="26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лавие 1">
            <a:extLst>
              <a:ext uri="{FF2B5EF4-FFF2-40B4-BE49-F238E27FC236}">
                <a16:creationId xmlns:a16="http://schemas.microsoft.com/office/drawing/2014/main" id="{1DB5EE31-C174-4706-8357-467F2883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Биографични данни 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Картина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8" name="Картина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213433B-CF77-49A1-BF0C-D90C68C89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7896"/>
            <a:ext cx="7010400" cy="4344374"/>
          </a:xfrm>
        </p:spPr>
        <p:txBody>
          <a:bodyPr>
            <a:normAutofit/>
          </a:bodyPr>
          <a:lstStyle/>
          <a:p>
            <a:r>
              <a:rPr lang="ru-RU" sz="2400" dirty="0" err="1"/>
              <a:t>Най-малкият</a:t>
            </a:r>
            <a:r>
              <a:rPr lang="ru-RU" sz="2400" dirty="0"/>
              <a:t> от </a:t>
            </a:r>
            <a:r>
              <a:rPr lang="ru-RU" sz="2400" dirty="0" err="1"/>
              <a:t>тримата</a:t>
            </a:r>
            <a:r>
              <a:rPr lang="ru-RU" sz="2400" dirty="0"/>
              <a:t> </a:t>
            </a:r>
            <a:r>
              <a:rPr lang="ru-RU" sz="2400" dirty="0" err="1"/>
              <a:t>братя</a:t>
            </a:r>
            <a:r>
              <a:rPr lang="ru-RU" sz="2400" dirty="0"/>
              <a:t> бил </a:t>
            </a:r>
            <a:r>
              <a:rPr lang="ru-RU" sz="2400" dirty="0" err="1"/>
              <a:t>роден</a:t>
            </a:r>
            <a:r>
              <a:rPr lang="ru-RU" sz="2400" dirty="0"/>
              <a:t> около 1170г. </a:t>
            </a:r>
            <a:r>
              <a:rPr lang="ru-RU" sz="2400" dirty="0" err="1"/>
              <a:t>Изворите</a:t>
            </a:r>
            <a:r>
              <a:rPr lang="ru-RU" sz="2400" dirty="0"/>
              <a:t> за </a:t>
            </a:r>
            <a:r>
              <a:rPr lang="ru-RU" sz="2400" dirty="0" err="1"/>
              <a:t>неговото</a:t>
            </a:r>
            <a:r>
              <a:rPr lang="ru-RU" sz="2400" dirty="0"/>
              <a:t> детство и за </a:t>
            </a:r>
            <a:r>
              <a:rPr lang="ru-RU" sz="2400" dirty="0" err="1"/>
              <a:t>годините</a:t>
            </a:r>
            <a:r>
              <a:rPr lang="ru-RU" sz="2400" dirty="0"/>
              <a:t> </a:t>
            </a:r>
            <a:r>
              <a:rPr lang="ru-RU" sz="2400" dirty="0" err="1"/>
              <a:t>преди</a:t>
            </a:r>
            <a:r>
              <a:rPr lang="ru-RU" sz="2400" dirty="0"/>
              <a:t> </a:t>
            </a:r>
            <a:r>
              <a:rPr lang="ru-RU" sz="2400" dirty="0" err="1"/>
              <a:t>управлението</a:t>
            </a:r>
            <a:r>
              <a:rPr lang="ru-RU" sz="2400" dirty="0"/>
              <a:t> </a:t>
            </a:r>
            <a:r>
              <a:rPr lang="ru-RU" sz="2400" dirty="0" err="1"/>
              <a:t>му</a:t>
            </a:r>
            <a:r>
              <a:rPr lang="ru-RU" sz="2400" dirty="0"/>
              <a:t> </a:t>
            </a:r>
            <a:r>
              <a:rPr lang="ru-RU" sz="2400" dirty="0" err="1"/>
              <a:t>са</a:t>
            </a:r>
            <a:r>
              <a:rPr lang="ru-RU" sz="2400" dirty="0"/>
              <a:t> </a:t>
            </a:r>
            <a:r>
              <a:rPr lang="ru-RU" sz="2400" dirty="0" err="1"/>
              <a:t>оскъдни</a:t>
            </a:r>
            <a:r>
              <a:rPr lang="ru-RU" sz="2400" dirty="0"/>
              <a:t>. Едва Никита </a:t>
            </a:r>
            <a:r>
              <a:rPr lang="ru-RU" sz="2400" dirty="0" err="1"/>
              <a:t>Хониат</a:t>
            </a:r>
            <a:r>
              <a:rPr lang="ru-RU" sz="2400" dirty="0"/>
              <a:t> </a:t>
            </a:r>
            <a:r>
              <a:rPr lang="ru-RU" sz="2400" dirty="0" err="1"/>
              <a:t>през</a:t>
            </a:r>
            <a:r>
              <a:rPr lang="ru-RU" sz="2400" dirty="0"/>
              <a:t> 1188г. </a:t>
            </a:r>
            <a:r>
              <a:rPr lang="ru-RU" sz="2400" dirty="0" err="1"/>
              <a:t>пише</a:t>
            </a:r>
            <a:r>
              <a:rPr lang="ru-RU" sz="2400" dirty="0"/>
              <a:t>, че при </a:t>
            </a:r>
            <a:r>
              <a:rPr lang="ru-RU" sz="2400" dirty="0" err="1"/>
              <a:t>подписването</a:t>
            </a:r>
            <a:r>
              <a:rPr lang="ru-RU" sz="2400" dirty="0"/>
              <a:t> на </a:t>
            </a:r>
            <a:r>
              <a:rPr lang="ru-RU" sz="2400" dirty="0" err="1"/>
              <a:t>Ловешкия</a:t>
            </a:r>
            <a:r>
              <a:rPr lang="ru-RU" sz="2400" dirty="0"/>
              <a:t> договор </a:t>
            </a:r>
            <a:r>
              <a:rPr lang="ru-RU" sz="2400" dirty="0" err="1"/>
              <a:t>Калоян</a:t>
            </a:r>
            <a:r>
              <a:rPr lang="ru-RU" sz="2400" dirty="0"/>
              <a:t> бил </a:t>
            </a:r>
            <a:r>
              <a:rPr lang="ru-RU" sz="2400" dirty="0" err="1"/>
              <a:t>взет</a:t>
            </a:r>
            <a:r>
              <a:rPr lang="ru-RU" sz="2400" dirty="0"/>
              <a:t> за заложник.</a:t>
            </a:r>
          </a:p>
          <a:p>
            <a:r>
              <a:rPr lang="ru-RU" sz="2400" dirty="0" smtClean="0"/>
              <a:t>Не </a:t>
            </a:r>
            <a:r>
              <a:rPr lang="ru-RU" sz="2400" dirty="0"/>
              <a:t>след </a:t>
            </a:r>
            <a:r>
              <a:rPr lang="ru-RU" sz="2400" dirty="0" err="1"/>
              <a:t>дълго</a:t>
            </a:r>
            <a:r>
              <a:rPr lang="ru-RU" sz="2400" dirty="0"/>
              <a:t> </a:t>
            </a:r>
            <a:r>
              <a:rPr lang="ru-RU" sz="2400" dirty="0" err="1"/>
              <a:t>Калоян</a:t>
            </a:r>
            <a:r>
              <a:rPr lang="ru-RU" sz="2400" dirty="0"/>
              <a:t> </a:t>
            </a:r>
            <a:r>
              <a:rPr lang="ru-RU" sz="2400" dirty="0" err="1"/>
              <a:t>успява</a:t>
            </a:r>
            <a:r>
              <a:rPr lang="ru-RU" sz="2400" dirty="0"/>
              <a:t> да </a:t>
            </a:r>
            <a:r>
              <a:rPr lang="ru-RU" sz="2400" dirty="0" err="1"/>
              <a:t>избяга</a:t>
            </a:r>
            <a:r>
              <a:rPr lang="ru-RU" sz="2400" dirty="0"/>
              <a:t> от </a:t>
            </a:r>
            <a:r>
              <a:rPr lang="ru-RU" sz="2400" dirty="0" err="1"/>
              <a:t>своето</a:t>
            </a:r>
            <a:r>
              <a:rPr lang="ru-RU" sz="2400" dirty="0"/>
              <a:t> </a:t>
            </a:r>
            <a:r>
              <a:rPr lang="ru-RU" sz="2400" dirty="0" err="1"/>
              <a:t>заложничество</a:t>
            </a:r>
            <a:r>
              <a:rPr lang="ru-RU" sz="2400" dirty="0"/>
              <a:t> (1188/9). </a:t>
            </a:r>
            <a:r>
              <a:rPr lang="ru-RU" sz="2400" dirty="0" err="1"/>
              <a:t>Петър</a:t>
            </a:r>
            <a:r>
              <a:rPr lang="ru-RU" sz="2400" dirty="0"/>
              <a:t> </a:t>
            </a:r>
            <a:r>
              <a:rPr lang="ru-RU" sz="2400" dirty="0" err="1"/>
              <a:t>посрещнал</a:t>
            </a:r>
            <a:r>
              <a:rPr lang="ru-RU" sz="2400" dirty="0"/>
              <a:t> радушно своя </a:t>
            </a:r>
            <a:r>
              <a:rPr lang="ru-RU" sz="2400" dirty="0" err="1"/>
              <a:t>по-малък</a:t>
            </a:r>
            <a:r>
              <a:rPr lang="ru-RU" sz="2400" dirty="0"/>
              <a:t> брат и </a:t>
            </a:r>
            <a:r>
              <a:rPr lang="ru-RU" sz="2400" dirty="0" err="1"/>
              <a:t>го</a:t>
            </a:r>
            <a:r>
              <a:rPr lang="ru-RU" sz="2400" dirty="0"/>
              <a:t> </a:t>
            </a:r>
            <a:r>
              <a:rPr lang="ru-RU" sz="2400" dirty="0" err="1"/>
              <a:t>превърнал</a:t>
            </a:r>
            <a:r>
              <a:rPr lang="ru-RU" sz="2400" dirty="0"/>
              <a:t> </a:t>
            </a:r>
            <a:r>
              <a:rPr lang="ru-RU" sz="2400" dirty="0" err="1"/>
              <a:t>във</a:t>
            </a:r>
            <a:r>
              <a:rPr lang="ru-RU" sz="2400" dirty="0"/>
              <a:t> важна част от </a:t>
            </a:r>
            <a:r>
              <a:rPr lang="ru-RU" sz="2400" dirty="0" err="1"/>
              <a:t>управлението</a:t>
            </a:r>
            <a:r>
              <a:rPr lang="ru-RU" sz="2400" dirty="0"/>
              <a:t> на </a:t>
            </a:r>
            <a:r>
              <a:rPr lang="ru-RU" sz="2400" dirty="0" err="1"/>
              <a:t>държавата</a:t>
            </a:r>
            <a:r>
              <a:rPr lang="ru-RU" sz="2400" dirty="0"/>
              <a:t>. </a:t>
            </a:r>
            <a:r>
              <a:rPr lang="ru-RU" sz="2400" dirty="0" err="1"/>
              <a:t>Неговото</a:t>
            </a:r>
            <a:r>
              <a:rPr lang="ru-RU" sz="2400" dirty="0"/>
              <a:t> управление не </a:t>
            </a:r>
            <a:r>
              <a:rPr lang="ru-RU" sz="2400" dirty="0" err="1"/>
              <a:t>продължило</a:t>
            </a:r>
            <a:r>
              <a:rPr lang="ru-RU" sz="2400" dirty="0"/>
              <a:t> </a:t>
            </a:r>
            <a:r>
              <a:rPr lang="ru-RU" sz="2400" dirty="0" err="1"/>
              <a:t>дълго</a:t>
            </a:r>
            <a:r>
              <a:rPr lang="ru-RU" sz="2400" dirty="0"/>
              <a:t> и </a:t>
            </a:r>
            <a:r>
              <a:rPr lang="ru-RU" sz="2400" dirty="0" err="1"/>
              <a:t>начело</a:t>
            </a:r>
            <a:r>
              <a:rPr lang="ru-RU" sz="2400" dirty="0"/>
              <a:t> на </a:t>
            </a:r>
            <a:r>
              <a:rPr lang="ru-RU" sz="2400" dirty="0" err="1"/>
              <a:t>държавата</a:t>
            </a:r>
            <a:r>
              <a:rPr lang="ru-RU" sz="2400" dirty="0"/>
              <a:t> </a:t>
            </a:r>
            <a:r>
              <a:rPr lang="ru-RU" sz="2400" dirty="0" err="1"/>
              <a:t>застанал</a:t>
            </a:r>
            <a:r>
              <a:rPr lang="ru-RU" sz="2400" dirty="0"/>
              <a:t> </a:t>
            </a:r>
            <a:r>
              <a:rPr lang="ru-RU" sz="2400" dirty="0" err="1"/>
              <a:t>Калоян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2050" name="Picture 2" descr="Image result for medieval prison cell">
            <a:extLst>
              <a:ext uri="{FF2B5EF4-FFF2-40B4-BE49-F238E27FC236}">
                <a16:creationId xmlns:a16="http://schemas.microsoft.com/office/drawing/2014/main" id="{8DE494E0-9616-416E-A18D-7752EC1E29CA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992" y="2517896"/>
            <a:ext cx="4068000" cy="26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Бягството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Картина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7" name="Картина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9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F7C179E-4FB6-4F41-8907-758D5262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Битките на </a:t>
            </a:r>
            <a:r>
              <a:rPr 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бъдещия </a:t>
            </a:r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26BCC9A-259D-499A-9757-B94BCCFBB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36" y="2506662"/>
            <a:ext cx="7332677" cy="4351338"/>
          </a:xfrm>
        </p:spPr>
        <p:txBody>
          <a:bodyPr>
            <a:normAutofit/>
          </a:bodyPr>
          <a:lstStyle/>
          <a:p>
            <a:r>
              <a:rPr lang="ru-RU" sz="2400" dirty="0" err="1"/>
              <a:t>През</a:t>
            </a:r>
            <a:r>
              <a:rPr lang="ru-RU" sz="2400" dirty="0"/>
              <a:t> 1201 г. </a:t>
            </a:r>
            <a:r>
              <a:rPr lang="ru-RU" sz="2400" dirty="0" err="1"/>
              <a:t>Калоян</a:t>
            </a:r>
            <a:r>
              <a:rPr lang="ru-RU" sz="2400" dirty="0"/>
              <a:t> </a:t>
            </a:r>
            <a:r>
              <a:rPr lang="ru-RU" sz="2400" dirty="0" err="1"/>
              <a:t>превзема</a:t>
            </a:r>
            <a:r>
              <a:rPr lang="ru-RU" sz="2400" dirty="0"/>
              <a:t> </a:t>
            </a:r>
            <a:r>
              <a:rPr lang="ru-RU" sz="2400" dirty="0" err="1"/>
              <a:t>крепостта</a:t>
            </a:r>
            <a:r>
              <a:rPr lang="ru-RU" sz="2400" dirty="0"/>
              <a:t> Констанция и </a:t>
            </a:r>
            <a:r>
              <a:rPr lang="ru-RU" sz="2400" dirty="0" err="1"/>
              <a:t>освобождава</a:t>
            </a:r>
            <a:r>
              <a:rPr lang="ru-RU" sz="2400" dirty="0"/>
              <a:t> </a:t>
            </a:r>
            <a:r>
              <a:rPr lang="ru-RU" sz="2400" dirty="0" err="1"/>
              <a:t>голяма</a:t>
            </a:r>
            <a:r>
              <a:rPr lang="ru-RU" sz="2400" dirty="0"/>
              <a:t> част от </a:t>
            </a:r>
            <a:r>
              <a:rPr lang="ru-RU" sz="2400" dirty="0" err="1"/>
              <a:t>Тракия</a:t>
            </a:r>
            <a:r>
              <a:rPr lang="ru-RU" sz="2400" dirty="0"/>
              <a:t> и </a:t>
            </a:r>
            <a:r>
              <a:rPr lang="ru-RU" sz="2400" dirty="0" err="1"/>
              <a:t>Родопската</a:t>
            </a:r>
            <a:r>
              <a:rPr lang="ru-RU" sz="2400" dirty="0"/>
              <a:t> </a:t>
            </a:r>
            <a:r>
              <a:rPr lang="ru-RU" sz="2400" dirty="0" err="1"/>
              <a:t>област</a:t>
            </a:r>
            <a:r>
              <a:rPr lang="ru-RU" sz="2400" dirty="0"/>
              <a:t>.</a:t>
            </a:r>
          </a:p>
          <a:p>
            <a:r>
              <a:rPr lang="ru-RU" sz="2400" dirty="0" smtClean="0"/>
              <a:t>На </a:t>
            </a:r>
            <a:r>
              <a:rPr lang="ru-RU" sz="2400" dirty="0"/>
              <a:t>24.03.1201 г. </a:t>
            </a:r>
            <a:r>
              <a:rPr lang="ru-RU" sz="2400" dirty="0" err="1"/>
              <a:t>отвоюва</a:t>
            </a:r>
            <a:r>
              <a:rPr lang="ru-RU" sz="2400" dirty="0"/>
              <a:t> Варна, </a:t>
            </a:r>
            <a:r>
              <a:rPr lang="ru-RU" sz="2400" dirty="0" err="1"/>
              <a:t>като</a:t>
            </a:r>
            <a:r>
              <a:rPr lang="ru-RU" sz="2400" dirty="0"/>
              <a:t> </a:t>
            </a:r>
            <a:r>
              <a:rPr lang="ru-RU" sz="2400" dirty="0" err="1"/>
              <a:t>първо</a:t>
            </a:r>
            <a:r>
              <a:rPr lang="ru-RU" sz="2400" dirty="0"/>
              <a:t> </a:t>
            </a:r>
            <a:r>
              <a:rPr lang="ru-RU" sz="2400" dirty="0" err="1"/>
              <a:t>предлага</a:t>
            </a:r>
            <a:r>
              <a:rPr lang="ru-RU" sz="2400" dirty="0"/>
              <a:t> на </a:t>
            </a:r>
            <a:r>
              <a:rPr lang="ru-RU" sz="2400" dirty="0" err="1"/>
              <a:t>византийския</a:t>
            </a:r>
            <a:r>
              <a:rPr lang="ru-RU" sz="2400" dirty="0"/>
              <a:t> гарнизон да се </a:t>
            </a:r>
            <a:r>
              <a:rPr lang="ru-RU" sz="2400" dirty="0" err="1"/>
              <a:t>предаде</a:t>
            </a:r>
            <a:r>
              <a:rPr lang="ru-RU" sz="2400" dirty="0"/>
              <a:t> без бой, но след отказа </a:t>
            </a:r>
            <a:r>
              <a:rPr lang="ru-RU" sz="2400" dirty="0" err="1"/>
              <a:t>му</a:t>
            </a:r>
            <a:r>
              <a:rPr lang="ru-RU" sz="2400" dirty="0"/>
              <a:t> </a:t>
            </a:r>
            <a:r>
              <a:rPr lang="ru-RU" sz="2400" dirty="0" err="1"/>
              <a:t>подлага</a:t>
            </a:r>
            <a:r>
              <a:rPr lang="ru-RU" sz="2400" dirty="0"/>
              <a:t> на </a:t>
            </a:r>
            <a:r>
              <a:rPr lang="ru-RU" sz="2400" dirty="0" err="1"/>
              <a:t>смърт</a:t>
            </a:r>
            <a:r>
              <a:rPr lang="ru-RU" sz="2400" dirty="0"/>
              <a:t> </a:t>
            </a:r>
            <a:r>
              <a:rPr lang="ru-RU" sz="2400" dirty="0" err="1"/>
              <a:t>ромеите</a:t>
            </a:r>
            <a:r>
              <a:rPr lang="ru-RU" sz="2400" dirty="0"/>
              <a:t>, </a:t>
            </a:r>
            <a:r>
              <a:rPr lang="ru-RU" sz="2400" dirty="0" err="1"/>
              <a:t>спечелвайки</a:t>
            </a:r>
            <a:r>
              <a:rPr lang="ru-RU" sz="2400" dirty="0"/>
              <a:t> си </a:t>
            </a:r>
            <a:r>
              <a:rPr lang="ru-RU" sz="2400" dirty="0" err="1"/>
              <a:t>прозвището</a:t>
            </a:r>
            <a:r>
              <a:rPr lang="ru-RU" sz="2400" dirty="0"/>
              <a:t> ”</a:t>
            </a:r>
            <a:r>
              <a:rPr lang="ru-RU" sz="2400" dirty="0" err="1"/>
              <a:t>Ромеоубиец</a:t>
            </a:r>
            <a:r>
              <a:rPr lang="ru-RU" sz="2400" dirty="0"/>
              <a:t>”.</a:t>
            </a:r>
            <a:endParaRPr lang="bg-BG" sz="2400" dirty="0"/>
          </a:p>
        </p:txBody>
      </p:sp>
      <p:pic>
        <p:nvPicPr>
          <p:cNvPr id="7170" name="Picture 2" descr="Image result for ÑÐ°Ñ ÐºÐ°Ð»Ð¾ÑÐ½">
            <a:extLst>
              <a:ext uri="{FF2B5EF4-FFF2-40B4-BE49-F238E27FC236}">
                <a16:creationId xmlns:a16="http://schemas.microsoft.com/office/drawing/2014/main" id="{F6FFE3C2-51A4-48B1-A65B-81782ADC6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085" y="2517151"/>
            <a:ext cx="4067443" cy="267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8" name="Картина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443" y="6010562"/>
            <a:ext cx="394413" cy="570451"/>
          </a:xfrm>
          <a:prstGeom prst="rect">
            <a:avLst/>
          </a:prstGeom>
        </p:spPr>
      </p:pic>
      <p:pic>
        <p:nvPicPr>
          <p:cNvPr id="10" name="Картина 9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4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674DEB4-7EF7-4032-938E-F2B06614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Нищо не остава незабелязано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D01D2B1-D0C9-4689-B764-05C656EA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11425"/>
            <a:ext cx="7531100" cy="4346575"/>
          </a:xfrm>
        </p:spPr>
        <p:txBody>
          <a:bodyPr>
            <a:normAutofit/>
          </a:bodyPr>
          <a:lstStyle/>
          <a:p>
            <a:r>
              <a:rPr lang="ru-RU" sz="2400" dirty="0" err="1"/>
              <a:t>Докато</a:t>
            </a:r>
            <a:r>
              <a:rPr lang="ru-RU" sz="2400" dirty="0"/>
              <a:t> </a:t>
            </a:r>
            <a:r>
              <a:rPr lang="ru-RU" sz="2400" dirty="0" err="1"/>
              <a:t>Калоян</a:t>
            </a:r>
            <a:r>
              <a:rPr lang="ru-RU" sz="2400" dirty="0"/>
              <a:t> е </a:t>
            </a:r>
            <a:r>
              <a:rPr lang="ru-RU" sz="2400" dirty="0" err="1"/>
              <a:t>зает</a:t>
            </a:r>
            <a:r>
              <a:rPr lang="ru-RU" sz="2400" dirty="0"/>
              <a:t> с </a:t>
            </a:r>
            <a:r>
              <a:rPr lang="ru-RU" sz="2400" dirty="0" err="1"/>
              <a:t>ромеите</a:t>
            </a:r>
            <a:r>
              <a:rPr lang="ru-RU" sz="2400" dirty="0"/>
              <a:t>, </a:t>
            </a:r>
            <a:r>
              <a:rPr lang="ru-RU" sz="2400" dirty="0" err="1"/>
              <a:t>унгарският</a:t>
            </a:r>
            <a:r>
              <a:rPr lang="ru-RU" sz="2400" dirty="0"/>
              <a:t> крал </a:t>
            </a:r>
            <a:r>
              <a:rPr lang="ru-RU" sz="2400" dirty="0" err="1"/>
              <a:t>Емерих</a:t>
            </a:r>
            <a:r>
              <a:rPr lang="ru-RU" sz="2400" dirty="0"/>
              <a:t> </a:t>
            </a:r>
            <a:r>
              <a:rPr lang="ru-RU" sz="2400" dirty="0" err="1"/>
              <a:t>присвоява</a:t>
            </a:r>
            <a:r>
              <a:rPr lang="ru-RU" sz="2400" dirty="0"/>
              <a:t> </a:t>
            </a:r>
            <a:r>
              <a:rPr lang="ru-RU" sz="2400" dirty="0" err="1"/>
              <a:t>западните</a:t>
            </a:r>
            <a:r>
              <a:rPr lang="ru-RU" sz="2400" dirty="0"/>
              <a:t> области </a:t>
            </a:r>
            <a:r>
              <a:rPr lang="ru-RU" sz="2400" dirty="0" smtClean="0"/>
              <a:t>Белград </a:t>
            </a:r>
            <a:r>
              <a:rPr lang="ru-RU" sz="2400" dirty="0"/>
              <a:t>и </a:t>
            </a:r>
            <a:r>
              <a:rPr lang="ru-RU" sz="2400" dirty="0" err="1"/>
              <a:t>Браничево</a:t>
            </a:r>
            <a:r>
              <a:rPr lang="ru-RU" sz="2400" dirty="0"/>
              <a:t> и </a:t>
            </a:r>
            <a:r>
              <a:rPr lang="ru-RU" sz="2400" dirty="0" err="1"/>
              <a:t>дава</a:t>
            </a:r>
            <a:r>
              <a:rPr lang="ru-RU" sz="2400" dirty="0"/>
              <a:t> град Ниш на своя </a:t>
            </a:r>
            <a:r>
              <a:rPr lang="ru-RU" sz="2400" dirty="0" err="1"/>
              <a:t>васал</a:t>
            </a:r>
            <a:r>
              <a:rPr lang="ru-RU" sz="2400" dirty="0"/>
              <a:t> – </a:t>
            </a:r>
            <a:r>
              <a:rPr lang="ru-RU" sz="2400" dirty="0" err="1"/>
              <a:t>сръбския</a:t>
            </a:r>
            <a:r>
              <a:rPr lang="ru-RU" sz="2400" dirty="0"/>
              <a:t> жупан </a:t>
            </a:r>
            <a:r>
              <a:rPr lang="ru-RU" sz="2400" dirty="0" err="1"/>
              <a:t>Вълкан</a:t>
            </a:r>
            <a:r>
              <a:rPr lang="ru-RU" sz="2400" dirty="0"/>
              <a:t> (1202). </a:t>
            </a:r>
            <a:endParaRPr lang="ru-RU" sz="2400" dirty="0" smtClean="0"/>
          </a:p>
          <a:p>
            <a:r>
              <a:rPr lang="ru-RU" sz="2400" dirty="0" err="1" smtClean="0"/>
              <a:t>Българският</a:t>
            </a:r>
            <a:r>
              <a:rPr lang="ru-RU" sz="2400" dirty="0" smtClean="0"/>
              <a:t> </a:t>
            </a:r>
            <a:r>
              <a:rPr lang="ru-RU" sz="2400" dirty="0" err="1"/>
              <a:t>владетел</a:t>
            </a:r>
            <a:r>
              <a:rPr lang="ru-RU" sz="2400" dirty="0"/>
              <a:t> не </a:t>
            </a:r>
            <a:r>
              <a:rPr lang="ru-RU" sz="2400" dirty="0" err="1"/>
              <a:t>оставя</a:t>
            </a:r>
            <a:r>
              <a:rPr lang="ru-RU" sz="2400" dirty="0"/>
              <a:t> </a:t>
            </a:r>
            <a:r>
              <a:rPr lang="ru-RU" sz="2400" dirty="0" err="1"/>
              <a:t>ненаказани</a:t>
            </a:r>
            <a:r>
              <a:rPr lang="ru-RU" sz="2400" dirty="0"/>
              <a:t> </a:t>
            </a:r>
            <a:r>
              <a:rPr lang="ru-RU" sz="2400" dirty="0" err="1"/>
              <a:t>тези</a:t>
            </a:r>
            <a:r>
              <a:rPr lang="ru-RU" sz="2400" dirty="0"/>
              <a:t> действия. На </a:t>
            </a:r>
            <a:r>
              <a:rPr lang="ru-RU" sz="2400" dirty="0" err="1"/>
              <a:t>следващата</a:t>
            </a:r>
            <a:r>
              <a:rPr lang="ru-RU" sz="2400" dirty="0"/>
              <a:t> 1203 г. </a:t>
            </a:r>
            <a:r>
              <a:rPr lang="ru-RU" sz="2400" dirty="0" err="1"/>
              <a:t>изпраща</a:t>
            </a:r>
            <a:r>
              <a:rPr lang="ru-RU" sz="2400" dirty="0"/>
              <a:t> </a:t>
            </a:r>
            <a:r>
              <a:rPr lang="ru-RU" sz="2400" dirty="0" err="1"/>
              <a:t>силна</a:t>
            </a:r>
            <a:r>
              <a:rPr lang="ru-RU" sz="2400" dirty="0"/>
              <a:t> войска, </a:t>
            </a:r>
            <a:r>
              <a:rPr lang="ru-RU" sz="2400" dirty="0" err="1"/>
              <a:t>която</a:t>
            </a:r>
            <a:r>
              <a:rPr lang="ru-RU" sz="2400" dirty="0"/>
              <a:t> </a:t>
            </a:r>
            <a:r>
              <a:rPr lang="ru-RU" sz="2400" dirty="0" err="1"/>
              <a:t>нанася</a:t>
            </a:r>
            <a:r>
              <a:rPr lang="ru-RU" sz="2400" dirty="0"/>
              <a:t> </a:t>
            </a:r>
            <a:r>
              <a:rPr lang="ru-RU" sz="2400" dirty="0" err="1"/>
              <a:t>тежко</a:t>
            </a:r>
            <a:r>
              <a:rPr lang="ru-RU" sz="2400" dirty="0"/>
              <a:t> поражение на </a:t>
            </a:r>
            <a:r>
              <a:rPr lang="ru-RU" sz="2400" dirty="0" err="1"/>
              <a:t>маджарите</a:t>
            </a:r>
            <a:r>
              <a:rPr lang="ru-RU" sz="2400" dirty="0"/>
              <a:t> в </a:t>
            </a:r>
            <a:r>
              <a:rPr lang="ru-RU" sz="2400" dirty="0" err="1"/>
              <a:t>долината</a:t>
            </a:r>
            <a:r>
              <a:rPr lang="ru-RU" sz="2400" dirty="0"/>
              <a:t> на р. Морава и </a:t>
            </a:r>
            <a:r>
              <a:rPr lang="ru-RU" sz="2400" dirty="0" err="1"/>
              <a:t>присъединява</a:t>
            </a:r>
            <a:r>
              <a:rPr lang="ru-RU" sz="2400" dirty="0"/>
              <a:t> </a:t>
            </a:r>
            <a:r>
              <a:rPr lang="ru-RU" sz="2400" dirty="0" err="1"/>
              <a:t>отново</a:t>
            </a:r>
            <a:r>
              <a:rPr lang="ru-RU" sz="2400" dirty="0"/>
              <a:t> </a:t>
            </a:r>
            <a:r>
              <a:rPr lang="ru-RU" sz="2400" dirty="0" err="1"/>
              <a:t>българските</a:t>
            </a:r>
            <a:r>
              <a:rPr lang="ru-RU" sz="2400" dirty="0"/>
              <a:t> </a:t>
            </a:r>
            <a:r>
              <a:rPr lang="ru-RU" sz="2400" dirty="0" err="1"/>
              <a:t>земи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6146" name="Picture 2" descr="Image result for ÑÐ°Ñ ÐºÐ°Ð»Ð¾ÑÐ½">
            <a:extLst>
              <a:ext uri="{FF2B5EF4-FFF2-40B4-BE49-F238E27FC236}">
                <a16:creationId xmlns:a16="http://schemas.microsoft.com/office/drawing/2014/main" id="{D7D40856-0A3A-4614-89D0-72FCC61E153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2511425"/>
            <a:ext cx="4068000" cy="26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7" name="Картина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443" y="6010562"/>
            <a:ext cx="394413" cy="570451"/>
          </a:xfrm>
          <a:prstGeom prst="rect">
            <a:avLst/>
          </a:prstGeom>
        </p:spPr>
      </p:pic>
      <p:pic>
        <p:nvPicPr>
          <p:cNvPr id="9" name="Картина 8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CF99632-046C-4531-B373-1104E9A7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Битка за слава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DE6A5F7-64FB-4EE9-9ACD-B9DE3EC50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7198453" cy="43513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dirty="0"/>
              <a:t>На 14.04.1205 г. край </a:t>
            </a:r>
            <a:r>
              <a:rPr lang="ru-RU" sz="2400" dirty="0" err="1"/>
              <a:t>Одрин</a:t>
            </a:r>
            <a:r>
              <a:rPr lang="ru-RU" sz="2400" dirty="0"/>
              <a:t> се </a:t>
            </a:r>
            <a:r>
              <a:rPr lang="ru-RU" sz="2400" dirty="0" err="1"/>
              <a:t>разгаря</a:t>
            </a:r>
            <a:r>
              <a:rPr lang="ru-RU" sz="2400" dirty="0"/>
              <a:t> </a:t>
            </a:r>
            <a:r>
              <a:rPr lang="ru-RU" sz="2400" dirty="0" err="1"/>
              <a:t>най-голямата</a:t>
            </a:r>
            <a:r>
              <a:rPr lang="ru-RU" sz="2400" dirty="0"/>
              <a:t> битка с </a:t>
            </a:r>
            <a:r>
              <a:rPr lang="ru-RU" sz="2400" dirty="0" err="1"/>
              <a:t>латинците</a:t>
            </a:r>
            <a:r>
              <a:rPr lang="ru-RU" sz="2400" dirty="0"/>
              <a:t>, в </a:t>
            </a:r>
            <a:r>
              <a:rPr lang="ru-RU" sz="2400" dirty="0" err="1"/>
              <a:t>която</a:t>
            </a:r>
            <a:r>
              <a:rPr lang="ru-RU" sz="2400" dirty="0"/>
              <a:t> </a:t>
            </a:r>
            <a:r>
              <a:rPr lang="ru-RU" sz="2400" dirty="0" err="1"/>
              <a:t>прославените</a:t>
            </a:r>
            <a:r>
              <a:rPr lang="ru-RU" sz="2400" dirty="0"/>
              <a:t> </a:t>
            </a:r>
            <a:r>
              <a:rPr lang="ru-RU" sz="2400" dirty="0" err="1"/>
              <a:t>рицари</a:t>
            </a:r>
            <a:r>
              <a:rPr lang="ru-RU" sz="2400" dirty="0"/>
              <a:t> </a:t>
            </a:r>
            <a:r>
              <a:rPr lang="ru-RU" sz="2400" dirty="0" err="1"/>
              <a:t>претърпяват</a:t>
            </a:r>
            <a:r>
              <a:rPr lang="ru-RU" sz="2400" dirty="0"/>
              <a:t> </a:t>
            </a:r>
            <a:r>
              <a:rPr lang="ru-RU" sz="2400" dirty="0" err="1"/>
              <a:t>катастрофално</a:t>
            </a:r>
            <a:r>
              <a:rPr lang="ru-RU" sz="2400" dirty="0"/>
              <a:t> поражение.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smtClean="0"/>
              <a:t>Император </a:t>
            </a:r>
            <a:r>
              <a:rPr lang="ru-RU" sz="2400" dirty="0"/>
              <a:t>Балдуин е пленен и </a:t>
            </a:r>
            <a:r>
              <a:rPr lang="ru-RU" sz="2400" dirty="0" err="1"/>
              <a:t>откаран</a:t>
            </a:r>
            <a:r>
              <a:rPr lang="ru-RU" sz="2400" dirty="0"/>
              <a:t> в </a:t>
            </a:r>
            <a:r>
              <a:rPr lang="ru-RU" sz="2400" dirty="0" err="1"/>
              <a:t>Търново</a:t>
            </a:r>
            <a:r>
              <a:rPr lang="ru-RU" sz="2400" dirty="0"/>
              <a:t>, </a:t>
            </a:r>
            <a:r>
              <a:rPr lang="ru-RU" sz="2400" dirty="0" err="1"/>
              <a:t>където</a:t>
            </a:r>
            <a:r>
              <a:rPr lang="ru-RU" sz="2400" dirty="0"/>
              <a:t> </a:t>
            </a:r>
            <a:r>
              <a:rPr lang="ru-RU" sz="2400" dirty="0" err="1"/>
              <a:t>умира</a:t>
            </a:r>
            <a:r>
              <a:rPr lang="ru-RU" sz="2400" dirty="0"/>
              <a:t> </a:t>
            </a:r>
            <a:r>
              <a:rPr lang="ru-RU" sz="2400" dirty="0" err="1"/>
              <a:t>по-късно</a:t>
            </a:r>
            <a:r>
              <a:rPr lang="ru-RU" sz="2400" dirty="0"/>
              <a:t>. </a:t>
            </a:r>
            <a:endParaRPr lang="ru-RU" sz="2400" dirty="0" smtClean="0"/>
          </a:p>
          <a:p>
            <a:pPr>
              <a:lnSpc>
                <a:spcPct val="80000"/>
              </a:lnSpc>
            </a:pPr>
            <a:r>
              <a:rPr lang="ru-RU" sz="2400" dirty="0" err="1" smtClean="0"/>
              <a:t>Победата</a:t>
            </a:r>
            <a:r>
              <a:rPr lang="ru-RU" sz="2400" dirty="0" smtClean="0"/>
              <a:t> </a:t>
            </a:r>
            <a:r>
              <a:rPr lang="ru-RU" sz="2400" dirty="0"/>
              <a:t>при </a:t>
            </a:r>
            <a:r>
              <a:rPr lang="ru-RU" sz="2400" dirty="0" err="1"/>
              <a:t>Одрин</a:t>
            </a:r>
            <a:r>
              <a:rPr lang="ru-RU" sz="2400" dirty="0"/>
              <a:t> </a:t>
            </a:r>
            <a:r>
              <a:rPr lang="ru-RU" sz="2400" dirty="0" err="1"/>
              <a:t>издига</a:t>
            </a:r>
            <a:r>
              <a:rPr lang="ru-RU" sz="2400" dirty="0"/>
              <a:t> </a:t>
            </a:r>
            <a:r>
              <a:rPr lang="ru-RU" sz="2400" dirty="0" err="1"/>
              <a:t>международния</a:t>
            </a:r>
            <a:r>
              <a:rPr lang="ru-RU" sz="2400" dirty="0"/>
              <a:t> авторитет на </a:t>
            </a:r>
            <a:r>
              <a:rPr lang="ru-RU" sz="2400" dirty="0" err="1"/>
              <a:t>цар</a:t>
            </a:r>
            <a:r>
              <a:rPr lang="ru-RU" sz="2400" dirty="0"/>
              <a:t> </a:t>
            </a:r>
            <a:r>
              <a:rPr lang="ru-RU" sz="2400" dirty="0" err="1"/>
              <a:t>Калоян</a:t>
            </a:r>
            <a:r>
              <a:rPr lang="ru-RU" sz="2400" dirty="0"/>
              <a:t> и </a:t>
            </a:r>
            <a:r>
              <a:rPr lang="ru-RU" sz="2400" dirty="0" err="1"/>
              <a:t>бележи</a:t>
            </a:r>
            <a:r>
              <a:rPr lang="ru-RU" sz="2400" dirty="0"/>
              <a:t> </a:t>
            </a:r>
            <a:r>
              <a:rPr lang="ru-RU" sz="2400" dirty="0" err="1"/>
              <a:t>политическия</a:t>
            </a:r>
            <a:r>
              <a:rPr lang="ru-RU" sz="2400" dirty="0"/>
              <a:t> </a:t>
            </a:r>
            <a:r>
              <a:rPr lang="ru-RU" sz="2400" dirty="0" err="1"/>
              <a:t>възход</a:t>
            </a:r>
            <a:r>
              <a:rPr lang="ru-RU" sz="2400" dirty="0"/>
              <a:t> на </a:t>
            </a:r>
            <a:r>
              <a:rPr lang="ru-RU" sz="2400" dirty="0" err="1"/>
              <a:t>България</a:t>
            </a:r>
            <a:r>
              <a:rPr lang="ru-RU" sz="2400" dirty="0"/>
              <a:t>.</a:t>
            </a:r>
            <a:endParaRPr lang="bg-BG" sz="2400" dirty="0"/>
          </a:p>
        </p:txBody>
      </p:sp>
      <p:pic>
        <p:nvPicPr>
          <p:cNvPr id="5" name="Picture 2" descr="Image result for ÐºÐ°Ð»Ð¾ÑÐ½">
            <a:extLst>
              <a:ext uri="{FF2B5EF4-FFF2-40B4-BE49-F238E27FC236}">
                <a16:creationId xmlns:a16="http://schemas.microsoft.com/office/drawing/2014/main" id="{8D1579D9-E3C8-4F27-B4FF-438F196E2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0" y="1690688"/>
            <a:ext cx="3451996" cy="419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9" name="Картина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2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9E8BC84-9DAD-4EF2-859A-B4EA4C07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Дългоочакваната корона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56208E3-CEBF-46BC-9458-552F57566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21243"/>
            <a:ext cx="7634681" cy="4351338"/>
          </a:xfrm>
        </p:spPr>
        <p:txBody>
          <a:bodyPr>
            <a:normAutofit fontScale="85000" lnSpcReduction="10000"/>
          </a:bodyPr>
          <a:lstStyle/>
          <a:p>
            <a:r>
              <a:rPr lang="bg-BG" dirty="0"/>
              <a:t>П</a:t>
            </a:r>
            <a:r>
              <a:rPr lang="bg-BG" dirty="0" smtClean="0"/>
              <a:t>рез 1202 г. започва Четвъртият кръстоносен поход, подкрепян от папа Инокентий ІІІ. Калоян влиза в оживена кореспонденция с папата, разменени са пратеничества и многобройни писма. </a:t>
            </a:r>
          </a:p>
          <a:p>
            <a:r>
              <a:rPr lang="bg-BG" dirty="0" smtClean="0"/>
              <a:t>На 15 октомври 1204 г. в Търново пристига римска делегация, водена от кардинал Лъв. </a:t>
            </a:r>
          </a:p>
          <a:p>
            <a:r>
              <a:rPr lang="bg-BG" dirty="0" smtClean="0"/>
              <a:t>На 7 ноември папският пратеник обявява архиепископ Василий за </a:t>
            </a:r>
            <a:r>
              <a:rPr lang="bg-BG" dirty="0" err="1" smtClean="0"/>
              <a:t>примас</a:t>
            </a:r>
            <a:r>
              <a:rPr lang="bg-BG" dirty="0" smtClean="0"/>
              <a:t> на българската църква </a:t>
            </a:r>
          </a:p>
          <a:p>
            <a:r>
              <a:rPr lang="bg-BG" dirty="0"/>
              <a:t>Н</a:t>
            </a:r>
            <a:r>
              <a:rPr lang="bg-BG" dirty="0" smtClean="0"/>
              <a:t>а следващия ден, 8 ноември 1204 г., в тържествена церемония кардиналът коронясва Калоян за крал (</a:t>
            </a:r>
            <a:r>
              <a:rPr lang="bg-BG" dirty="0" err="1" smtClean="0"/>
              <a:t>рекс</a:t>
            </a:r>
            <a:r>
              <a:rPr lang="bg-BG" dirty="0" smtClean="0"/>
              <a:t>) и му връчва скиптър и знаме.</a:t>
            </a:r>
            <a:endParaRPr lang="bg-BG" dirty="0"/>
          </a:p>
        </p:txBody>
      </p:sp>
      <p:pic>
        <p:nvPicPr>
          <p:cNvPr id="8194" name="Picture 2" descr="Image result for ÑÐ°Ñ ÐºÐ°Ð»Ð¾ÑÐ½">
            <a:extLst>
              <a:ext uri="{FF2B5EF4-FFF2-40B4-BE49-F238E27FC236}">
                <a16:creationId xmlns:a16="http://schemas.microsoft.com/office/drawing/2014/main" id="{55F79AD6-7DD3-4374-B026-215DDD13A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543" y="2584528"/>
            <a:ext cx="4096868" cy="30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Картина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7" name="Картина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4852B0-2783-44BE-84E3-C738B047E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Предателството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BAC917D-BF51-4CA2-BE2A-04CE28E4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25" y="1987419"/>
            <a:ext cx="7131341" cy="435133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</a:t>
            </a:r>
            <a:r>
              <a:rPr lang="ru-RU" dirty="0" err="1"/>
              <a:t>началото</a:t>
            </a:r>
            <a:r>
              <a:rPr lang="ru-RU" dirty="0"/>
              <a:t> на м. </a:t>
            </a:r>
            <a:r>
              <a:rPr lang="ru-RU" dirty="0" err="1"/>
              <a:t>октомври</a:t>
            </a:r>
            <a:r>
              <a:rPr lang="ru-RU" dirty="0"/>
              <a:t> 1207 г</a:t>
            </a:r>
            <a:r>
              <a:rPr lang="ru-RU" dirty="0" smtClean="0"/>
              <a:t>. </a:t>
            </a:r>
            <a:r>
              <a:rPr lang="ru-RU" dirty="0" err="1" smtClean="0"/>
              <a:t>българската</a:t>
            </a:r>
            <a:r>
              <a:rPr lang="ru-RU" dirty="0" smtClean="0"/>
              <a:t> </a:t>
            </a:r>
            <a:r>
              <a:rPr lang="ru-RU" dirty="0"/>
              <a:t>войска с </a:t>
            </a:r>
            <a:r>
              <a:rPr lang="ru-RU" dirty="0" err="1"/>
              <a:t>подрепата</a:t>
            </a:r>
            <a:r>
              <a:rPr lang="ru-RU" dirty="0"/>
              <a:t> на </a:t>
            </a:r>
            <a:r>
              <a:rPr lang="ru-RU" dirty="0" err="1"/>
              <a:t>кумански</a:t>
            </a:r>
            <a:r>
              <a:rPr lang="ru-RU" dirty="0"/>
              <a:t> отряди </a:t>
            </a:r>
            <a:r>
              <a:rPr lang="ru-RU" dirty="0" err="1"/>
              <a:t>предприема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обсада</a:t>
            </a:r>
            <a:r>
              <a:rPr lang="ru-RU" dirty="0"/>
              <a:t> на </a:t>
            </a:r>
            <a:r>
              <a:rPr lang="ru-RU" dirty="0" err="1"/>
              <a:t>Солун</a:t>
            </a:r>
            <a:r>
              <a:rPr lang="ru-RU" dirty="0"/>
              <a:t>. В </a:t>
            </a:r>
            <a:r>
              <a:rPr lang="ru-RU" dirty="0" err="1"/>
              <a:t>нощта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щурма</a:t>
            </a:r>
            <a:r>
              <a:rPr lang="ru-RU" dirty="0"/>
              <a:t> </a:t>
            </a:r>
            <a:r>
              <a:rPr lang="ru-RU" dirty="0" err="1"/>
              <a:t>цар</a:t>
            </a:r>
            <a:r>
              <a:rPr lang="ru-RU" dirty="0"/>
              <a:t> </a:t>
            </a:r>
            <a:r>
              <a:rPr lang="ru-RU" dirty="0" err="1"/>
              <a:t>Калоян</a:t>
            </a:r>
            <a:r>
              <a:rPr lang="ru-RU" dirty="0"/>
              <a:t> е убит от </a:t>
            </a:r>
            <a:r>
              <a:rPr lang="ru-RU" dirty="0" err="1"/>
              <a:t>куманския</a:t>
            </a:r>
            <a:r>
              <a:rPr lang="ru-RU" dirty="0"/>
              <a:t> воевода </a:t>
            </a:r>
            <a:r>
              <a:rPr lang="ru-RU" dirty="0" err="1"/>
              <a:t>Манастър</a:t>
            </a:r>
            <a:r>
              <a:rPr lang="ru-RU" dirty="0"/>
              <a:t> – участник в </a:t>
            </a:r>
            <a:r>
              <a:rPr lang="ru-RU" dirty="0" err="1"/>
              <a:t>поредния</a:t>
            </a:r>
            <a:r>
              <a:rPr lang="ru-RU" dirty="0"/>
              <a:t> </a:t>
            </a:r>
            <a:r>
              <a:rPr lang="ru-RU" dirty="0" err="1"/>
              <a:t>болярски</a:t>
            </a:r>
            <a:r>
              <a:rPr lang="ru-RU" dirty="0"/>
              <a:t> заговор.</a:t>
            </a:r>
          </a:p>
          <a:p>
            <a:r>
              <a:rPr lang="ru-RU" dirty="0" err="1"/>
              <a:t>Тялото</a:t>
            </a:r>
            <a:r>
              <a:rPr lang="ru-RU" dirty="0"/>
              <a:t> на царя било </a:t>
            </a:r>
            <a:r>
              <a:rPr lang="ru-RU" dirty="0" err="1"/>
              <a:t>пренесено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тогава</a:t>
            </a:r>
            <a:r>
              <a:rPr lang="ru-RU" dirty="0"/>
              <a:t> в </a:t>
            </a:r>
            <a:r>
              <a:rPr lang="ru-RU" dirty="0" err="1"/>
              <a:t>Търново</a:t>
            </a:r>
            <a:r>
              <a:rPr lang="ru-RU" dirty="0"/>
              <a:t>. </a:t>
            </a:r>
            <a:r>
              <a:rPr lang="ru-RU" dirty="0" err="1"/>
              <a:t>Гробът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бе</a:t>
            </a:r>
            <a:r>
              <a:rPr lang="ru-RU" dirty="0"/>
              <a:t> </a:t>
            </a:r>
            <a:r>
              <a:rPr lang="ru-RU" dirty="0" err="1"/>
              <a:t>открит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1972 г. при </a:t>
            </a:r>
            <a:r>
              <a:rPr lang="ru-RU" dirty="0" err="1"/>
              <a:t>разкопки</a:t>
            </a:r>
            <a:r>
              <a:rPr lang="ru-RU" dirty="0"/>
              <a:t> в </a:t>
            </a:r>
            <a:r>
              <a:rPr lang="ru-RU" dirty="0" err="1"/>
              <a:t>църквата</a:t>
            </a:r>
            <a:r>
              <a:rPr lang="ru-RU" dirty="0"/>
              <a:t> ”Св. </a:t>
            </a:r>
            <a:r>
              <a:rPr lang="ru-RU" dirty="0" err="1"/>
              <a:t>Четиридесет</a:t>
            </a:r>
            <a:r>
              <a:rPr lang="ru-RU" dirty="0"/>
              <a:t> </a:t>
            </a:r>
            <a:r>
              <a:rPr lang="ru-RU" dirty="0" err="1"/>
              <a:t>мъченици</a:t>
            </a:r>
            <a:r>
              <a:rPr lang="ru-RU" dirty="0"/>
              <a:t>” до костите на </a:t>
            </a:r>
            <a:r>
              <a:rPr lang="ru-RU" dirty="0" err="1"/>
              <a:t>другите</a:t>
            </a:r>
            <a:r>
              <a:rPr lang="ru-RU" dirty="0"/>
              <a:t> велики </a:t>
            </a:r>
            <a:r>
              <a:rPr lang="ru-RU" dirty="0" err="1"/>
              <a:t>Асеневци</a:t>
            </a:r>
            <a:r>
              <a:rPr lang="ru-RU" dirty="0"/>
              <a:t>.</a:t>
            </a:r>
          </a:p>
          <a:p>
            <a:r>
              <a:rPr lang="bg-BG" dirty="0"/>
              <a:t>Съществуват спекулации, че жената на царя го е отровила по време на пиршеството преди битката. Царят умира на крачка от победата над Византия.</a:t>
            </a:r>
          </a:p>
        </p:txBody>
      </p:sp>
      <p:pic>
        <p:nvPicPr>
          <p:cNvPr id="9218" name="Picture 2" descr="Image result for ÑÐ°Ñ ÐºÐ°Ð»Ð¾ÑÐ½">
            <a:extLst>
              <a:ext uri="{FF2B5EF4-FFF2-40B4-BE49-F238E27FC236}">
                <a16:creationId xmlns:a16="http://schemas.microsoft.com/office/drawing/2014/main" id="{8BE7209A-DB9D-4FCC-8356-C12EC4742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266" y="1987419"/>
            <a:ext cx="2285534" cy="315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 result for ÑÐ°Ñ ÐºÐ°Ð»Ð¾ÑÐ½">
            <a:extLst>
              <a:ext uri="{FF2B5EF4-FFF2-40B4-BE49-F238E27FC236}">
                <a16:creationId xmlns:a16="http://schemas.microsoft.com/office/drawing/2014/main" id="{08E8D2CD-A61D-4092-988F-52CFD704B22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566" y="2762119"/>
            <a:ext cx="2285534" cy="315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8" name="Картина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Източници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031875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Azbuka04" panose="02000500030000020004" pitchFamily="2" charset="0"/>
                <a:hlinkClick r:id="rId3"/>
              </a:rPr>
              <a:t>http://</a:t>
            </a:r>
            <a:r>
              <a:rPr lang="en-US" dirty="0" smtClean="0">
                <a:latin typeface="Azbuka04" panose="02000500030000020004" pitchFamily="2" charset="0"/>
                <a:hlinkClick r:id="rId3"/>
              </a:rPr>
              <a:t>istoria.bg/662/tsar-kaloyan</a:t>
            </a:r>
            <a:endParaRPr lang="bg-BG" dirty="0" smtClean="0">
              <a:latin typeface="Azbuka04" panose="02000500030000020004" pitchFamily="2" charset="0"/>
            </a:endParaRPr>
          </a:p>
          <a:p>
            <a:r>
              <a:rPr lang="en-US" dirty="0">
                <a:latin typeface="Azbuka04" panose="02000500030000020004" pitchFamily="2" charset="0"/>
                <a:hlinkClick r:id="rId4"/>
              </a:rPr>
              <a:t>http://www.vasilgoranov.com</a:t>
            </a:r>
            <a:r>
              <a:rPr lang="en-US" dirty="0" smtClean="0">
                <a:latin typeface="Azbuka04" panose="02000500030000020004" pitchFamily="2" charset="0"/>
                <a:hlinkClick r:id="rId4"/>
              </a:rPr>
              <a:t>/</a:t>
            </a:r>
            <a:endParaRPr lang="bg-BG" dirty="0" smtClean="0">
              <a:latin typeface="Azbuka04" panose="02000500030000020004" pitchFamily="2" charset="0"/>
            </a:endParaRPr>
          </a:p>
          <a:p>
            <a:r>
              <a:rPr lang="en-US" dirty="0">
                <a:hlinkClick r:id="rId5"/>
              </a:rPr>
              <a:t>https://commons.wikimedia.org/wiki/Category:Kaloyan_of_Bulgaria?uselang=bg</a:t>
            </a:r>
            <a:endParaRPr lang="bg-BG" dirty="0">
              <a:latin typeface="Azbuka04" panose="02000500030000020004" pitchFamily="2" charset="0"/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838200" y="46402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dirty="0" smtClean="0"/>
              <a:t>Автор </a:t>
            </a:r>
            <a:endParaRPr lang="bg-BG" dirty="0"/>
          </a:p>
        </p:txBody>
      </p:sp>
      <p:sp>
        <p:nvSpPr>
          <p:cNvPr id="5" name="Контейнер за съдържание 2"/>
          <p:cNvSpPr txBox="1">
            <a:spLocks/>
          </p:cNvSpPr>
          <p:nvPr/>
        </p:nvSpPr>
        <p:spPr>
          <a:xfrm>
            <a:off x="838200" y="59658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>
                <a:latin typeface="Azbuka04" panose="02000500030000020004" pitchFamily="2" charset="0"/>
              </a:rPr>
              <a:t>Калоян Христов</a:t>
            </a:r>
            <a:endParaRPr lang="bg-BG" dirty="0">
              <a:latin typeface="Azbuka04" panose="02000500030000020004" pitchFamily="2" charset="0"/>
            </a:endParaRPr>
          </a:p>
        </p:txBody>
      </p:sp>
      <p:pic>
        <p:nvPicPr>
          <p:cNvPr id="7" name="Picture 4" descr="Image result for ÑÐ°Ñ ÐºÐ°Ð»Ð¾ÑÐ½">
            <a:extLst>
              <a:ext uri="{FF2B5EF4-FFF2-40B4-BE49-F238E27FC236}">
                <a16:creationId xmlns:a16="http://schemas.microsoft.com/office/drawing/2014/main" id="{FF2C940D-DB78-4BF9-A7D4-94F83F3D7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5"/>
          <a:stretch/>
        </p:blipFill>
        <p:spPr bwMode="auto">
          <a:xfrm>
            <a:off x="9166745" y="2706234"/>
            <a:ext cx="3025255" cy="415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артина 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139700"/>
            <a:ext cx="520700" cy="520700"/>
          </a:xfrm>
          <a:prstGeom prst="rect">
            <a:avLst/>
          </a:prstGeom>
        </p:spPr>
      </p:pic>
      <p:pic>
        <p:nvPicPr>
          <p:cNvPr id="9" name="Картина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349" y="89949"/>
            <a:ext cx="570451" cy="57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3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По избор 10">
      <a:dk1>
        <a:srgbClr val="492105"/>
      </a:dk1>
      <a:lt1>
        <a:srgbClr val="FFD965"/>
      </a:lt1>
      <a:dk2>
        <a:srgbClr val="49210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713307"/>
      </a:hlink>
      <a:folHlink>
        <a:srgbClr val="FFC30B"/>
      </a:folHlink>
    </a:clrScheme>
    <a:fontScheme name="По избор 9">
      <a:majorFont>
        <a:latin typeface="Saltan"/>
        <a:ea typeface=""/>
        <a:cs typeface=""/>
      </a:majorFont>
      <a:minorFont>
        <a:latin typeface="Azbuka04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523</Words>
  <Application>Microsoft Office PowerPoint</Application>
  <PresentationFormat>Широк екран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5" baseType="lpstr">
      <vt:lpstr>Saltan</vt:lpstr>
      <vt:lpstr>Arial</vt:lpstr>
      <vt:lpstr>Azbuka04</vt:lpstr>
      <vt:lpstr>Тема на Office</vt:lpstr>
      <vt:lpstr>Цар Калоян</vt:lpstr>
      <vt:lpstr>ЦАР КАЛОЯН</vt:lpstr>
      <vt:lpstr>Кой е Цар Калоян? </vt:lpstr>
      <vt:lpstr>Биографични данни </vt:lpstr>
      <vt:lpstr>Бягството</vt:lpstr>
      <vt:lpstr>Битките на бъдещия цар </vt:lpstr>
      <vt:lpstr>Нищо не остава незабелязано</vt:lpstr>
      <vt:lpstr>Битка за слава </vt:lpstr>
      <vt:lpstr>Дългоочакваната корона </vt:lpstr>
      <vt:lpstr>Предателството</vt:lpstr>
      <vt:lpstr>Източници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Цар Калоян</dc:title>
  <dc:creator>Admin</dc:creator>
  <cp:lastModifiedBy>Станислава Каменова</cp:lastModifiedBy>
  <cp:revision>24</cp:revision>
  <dcterms:created xsi:type="dcterms:W3CDTF">2019-06-21T10:10:29Z</dcterms:created>
  <dcterms:modified xsi:type="dcterms:W3CDTF">2019-06-25T04:06:41Z</dcterms:modified>
</cp:coreProperties>
</file>