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AvalonC" panose="00000500000000000000" pitchFamily="50" charset="0"/>
      <p:regular r:id="rId10"/>
    </p:embeddedFont>
    <p:embeddedFont>
      <p:font typeface="Azbuka04" panose="02000500030000020004" pitchFamily="2" charset="0"/>
      <p:regular r:id="rId11"/>
    </p:embeddedFont>
  </p:embeddedFontLst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672" y="6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 b="-6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25.6.2019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aad.gov.au/aadc/gaz/scar/display_name.cfm?gaz_id=134634" TargetMode="External"/><Relationship Id="rId2" Type="http://schemas.openxmlformats.org/officeDocument/2006/relationships/hyperlink" Target="http://ebooks.ucoz.com/beseda/Turskite_zverstva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76872"/>
            <a:ext cx="10363200" cy="1470025"/>
          </a:xfrm>
        </p:spPr>
        <p:txBody>
          <a:bodyPr>
            <a:normAutofit/>
          </a:bodyPr>
          <a:lstStyle/>
          <a:p>
            <a:r>
              <a:rPr lang="bg-BG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РАЙНА КНЯГИНЯ</a:t>
            </a:r>
            <a:endParaRPr lang="bg-BG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50799"/>
            <a:ext cx="8534400" cy="17526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bg-BG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1856 – 1917</a:t>
            </a:r>
            <a:r>
              <a:rPr lang="en-US" sz="6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bg-BG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938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345600" y="414000"/>
            <a:ext cx="8229600" cy="1143000"/>
          </a:xfrm>
        </p:spPr>
        <p:txBody>
          <a:bodyPr/>
          <a:lstStyle/>
          <a:p>
            <a:r>
              <a:rPr lang="bg-BG" dirty="0" smtClean="0"/>
              <a:t>Биография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50800" y="2062800"/>
            <a:ext cx="7344000" cy="4680000"/>
          </a:xfrm>
        </p:spPr>
        <p:txBody>
          <a:bodyPr>
            <a:normAutofit/>
          </a:bodyPr>
          <a:lstStyle/>
          <a:p>
            <a:pPr algn="just"/>
            <a:r>
              <a:rPr lang="ru-RU" sz="1800" dirty="0" err="1"/>
              <a:t>Райна</a:t>
            </a:r>
            <a:r>
              <a:rPr lang="ru-RU" sz="1800" dirty="0"/>
              <a:t> </a:t>
            </a:r>
            <a:r>
              <a:rPr lang="ru-RU" sz="1800" dirty="0" err="1"/>
              <a:t>Футекова</a:t>
            </a:r>
            <a:r>
              <a:rPr lang="ru-RU" sz="1800" dirty="0"/>
              <a:t> е </a:t>
            </a:r>
            <a:r>
              <a:rPr lang="ru-RU" sz="1800" dirty="0" err="1"/>
              <a:t>родена</a:t>
            </a:r>
            <a:r>
              <a:rPr lang="ru-RU" sz="1800" dirty="0"/>
              <a:t> на 18 </a:t>
            </a:r>
            <a:r>
              <a:rPr lang="ru-RU" sz="1800" dirty="0" err="1"/>
              <a:t>януари</a:t>
            </a:r>
            <a:r>
              <a:rPr lang="ru-RU" sz="1800" dirty="0"/>
              <a:t> (6 </a:t>
            </a:r>
            <a:r>
              <a:rPr lang="ru-RU" sz="1800" dirty="0" err="1"/>
              <a:t>януари</a:t>
            </a:r>
            <a:r>
              <a:rPr lang="ru-RU" sz="1800" dirty="0"/>
              <a:t> стар </a:t>
            </a:r>
            <a:r>
              <a:rPr lang="ru-RU" sz="1800" dirty="0" err="1"/>
              <a:t>стил</a:t>
            </a:r>
            <a:r>
              <a:rPr lang="ru-RU" sz="1800" dirty="0"/>
              <a:t>) </a:t>
            </a:r>
            <a:r>
              <a:rPr lang="ru-RU" sz="1800" dirty="0" err="1"/>
              <a:t>през</a:t>
            </a:r>
            <a:r>
              <a:rPr lang="ru-RU" sz="1800" dirty="0"/>
              <a:t> 1856 г. в </a:t>
            </a:r>
            <a:r>
              <a:rPr lang="ru-RU" sz="1800" dirty="0" err="1"/>
              <a:t>Панагюрище</a:t>
            </a:r>
            <a:r>
              <a:rPr lang="ru-RU" sz="1800" dirty="0"/>
              <a:t>. </a:t>
            </a:r>
            <a:r>
              <a:rPr lang="ru-RU" sz="1800" dirty="0" err="1"/>
              <a:t>Райкя</a:t>
            </a:r>
            <a:r>
              <a:rPr lang="ru-RU" sz="1800" dirty="0"/>
              <a:t> е </a:t>
            </a:r>
            <a:r>
              <a:rPr lang="ru-RU" sz="1800" dirty="0" err="1"/>
              <a:t>рожденото</a:t>
            </a:r>
            <a:r>
              <a:rPr lang="ru-RU" sz="1800" dirty="0"/>
              <a:t> </a:t>
            </a:r>
            <a:r>
              <a:rPr lang="ru-RU" sz="1800" dirty="0" err="1"/>
              <a:t>име</a:t>
            </a:r>
            <a:r>
              <a:rPr lang="ru-RU" sz="1800" dirty="0"/>
              <a:t> на </a:t>
            </a:r>
            <a:r>
              <a:rPr lang="ru-RU" sz="1800" dirty="0" err="1"/>
              <a:t>Райна</a:t>
            </a:r>
            <a:r>
              <a:rPr lang="ru-RU" sz="1800" dirty="0"/>
              <a:t> Княгиня и в рода ѝ </a:t>
            </a:r>
            <a:r>
              <a:rPr lang="ru-RU" sz="1800" dirty="0" err="1"/>
              <a:t>разполагат</a:t>
            </a:r>
            <a:r>
              <a:rPr lang="ru-RU" sz="1800" dirty="0"/>
              <a:t> с </a:t>
            </a:r>
            <a:r>
              <a:rPr lang="ru-RU" sz="1800" dirty="0" err="1"/>
              <a:t>няколко</a:t>
            </a:r>
            <a:r>
              <a:rPr lang="ru-RU" sz="1800" dirty="0"/>
              <a:t> документа, </a:t>
            </a:r>
            <a:r>
              <a:rPr lang="ru-RU" sz="1800" dirty="0" err="1"/>
              <a:t>доказващи</a:t>
            </a:r>
            <a:r>
              <a:rPr lang="ru-RU" sz="1800" dirty="0"/>
              <a:t> </a:t>
            </a:r>
            <a:r>
              <a:rPr lang="ru-RU" sz="1800" dirty="0" err="1"/>
              <a:t>този</a:t>
            </a:r>
            <a:r>
              <a:rPr lang="ru-RU" sz="1800" dirty="0"/>
              <a:t> факт. </a:t>
            </a:r>
            <a:r>
              <a:rPr lang="ru-RU" sz="1800" dirty="0" err="1"/>
              <a:t>Тя</a:t>
            </a:r>
            <a:r>
              <a:rPr lang="ru-RU" sz="1800" dirty="0"/>
              <a:t> става известна с </a:t>
            </a:r>
            <a:r>
              <a:rPr lang="ru-RU" sz="1800" dirty="0" err="1"/>
              <a:t>името</a:t>
            </a:r>
            <a:r>
              <a:rPr lang="ru-RU" sz="1800" dirty="0"/>
              <a:t> </a:t>
            </a:r>
            <a:r>
              <a:rPr lang="ru-RU" sz="1800" dirty="0" err="1"/>
              <a:t>Райна</a:t>
            </a:r>
            <a:r>
              <a:rPr lang="ru-RU" sz="1800" dirty="0"/>
              <a:t> след </a:t>
            </a:r>
            <a:r>
              <a:rPr lang="ru-RU" sz="1800" dirty="0" err="1"/>
              <a:t>завръщането</a:t>
            </a:r>
            <a:r>
              <a:rPr lang="ru-RU" sz="1800" dirty="0"/>
              <a:t> си от </a:t>
            </a:r>
            <a:r>
              <a:rPr lang="ru-RU" sz="1800" dirty="0" err="1"/>
              <a:t>Русия</a:t>
            </a:r>
            <a:r>
              <a:rPr lang="ru-RU" sz="1800" dirty="0"/>
              <a:t>.</a:t>
            </a:r>
          </a:p>
          <a:p>
            <a:pPr algn="just"/>
            <a:endParaRPr lang="ru-RU" sz="1800" dirty="0"/>
          </a:p>
          <a:p>
            <a:pPr algn="just"/>
            <a:r>
              <a:rPr lang="ru-RU" sz="1800" dirty="0"/>
              <a:t>В </a:t>
            </a:r>
            <a:r>
              <a:rPr lang="ru-RU" sz="1800" dirty="0" err="1"/>
              <a:t>ученическите</a:t>
            </a:r>
            <a:r>
              <a:rPr lang="ru-RU" sz="1800" dirty="0"/>
              <a:t> си </a:t>
            </a:r>
            <a:r>
              <a:rPr lang="ru-RU" sz="1800" dirty="0" err="1"/>
              <a:t>години</a:t>
            </a:r>
            <a:r>
              <a:rPr lang="ru-RU" sz="1800" dirty="0"/>
              <a:t> </a:t>
            </a:r>
            <a:r>
              <a:rPr lang="ru-RU" sz="1800" dirty="0" err="1"/>
              <a:t>Райна</a:t>
            </a:r>
            <a:r>
              <a:rPr lang="ru-RU" sz="1800" dirty="0"/>
              <a:t> </a:t>
            </a:r>
            <a:r>
              <a:rPr lang="ru-RU" sz="1800" dirty="0" err="1"/>
              <a:t>Попгеоргиева</a:t>
            </a:r>
            <a:r>
              <a:rPr lang="ru-RU" sz="1800" dirty="0"/>
              <a:t> </a:t>
            </a:r>
            <a:r>
              <a:rPr lang="ru-RU" sz="1800" dirty="0" err="1"/>
              <a:t>Футекова</a:t>
            </a:r>
            <a:r>
              <a:rPr lang="ru-RU" sz="1800" dirty="0"/>
              <a:t> е избрана от </a:t>
            </a:r>
            <a:r>
              <a:rPr lang="ru-RU" sz="1800" dirty="0" err="1"/>
              <a:t>българската</a:t>
            </a:r>
            <a:r>
              <a:rPr lang="ru-RU" sz="1800" dirty="0"/>
              <a:t> </a:t>
            </a:r>
            <a:r>
              <a:rPr lang="ru-RU" sz="1800" dirty="0" err="1"/>
              <a:t>общност</a:t>
            </a:r>
            <a:r>
              <a:rPr lang="ru-RU" sz="1800" dirty="0"/>
              <a:t> сред </a:t>
            </a:r>
            <a:r>
              <a:rPr lang="ru-RU" sz="1800" dirty="0" err="1"/>
              <a:t>панагюрските</a:t>
            </a:r>
            <a:r>
              <a:rPr lang="ru-RU" sz="1800" dirty="0"/>
              <a:t> </a:t>
            </a:r>
            <a:r>
              <a:rPr lang="ru-RU" sz="1800" dirty="0" err="1"/>
              <a:t>ученички</a:t>
            </a:r>
            <a:r>
              <a:rPr lang="ru-RU" sz="1800" dirty="0"/>
              <a:t> да </a:t>
            </a:r>
            <a:r>
              <a:rPr lang="ru-RU" sz="1800" dirty="0" err="1"/>
              <a:t>продължи</a:t>
            </a:r>
            <a:r>
              <a:rPr lang="ru-RU" sz="1800" dirty="0"/>
              <a:t> </a:t>
            </a:r>
            <a:r>
              <a:rPr lang="ru-RU" sz="1800" dirty="0" err="1"/>
              <a:t>образованието</a:t>
            </a:r>
            <a:r>
              <a:rPr lang="ru-RU" sz="1800" dirty="0"/>
              <a:t> си в </a:t>
            </a:r>
            <a:r>
              <a:rPr lang="ru-RU" sz="1800" dirty="0" err="1"/>
              <a:t>Старозагорското</a:t>
            </a:r>
            <a:r>
              <a:rPr lang="ru-RU" sz="1800" dirty="0"/>
              <a:t> </a:t>
            </a:r>
            <a:r>
              <a:rPr lang="ru-RU" sz="1800" dirty="0" err="1"/>
              <a:t>девическо</a:t>
            </a:r>
            <a:r>
              <a:rPr lang="ru-RU" sz="1800" dirty="0"/>
              <a:t> училище на </a:t>
            </a:r>
            <a:r>
              <a:rPr lang="ru-RU" sz="1800" dirty="0" err="1"/>
              <a:t>издръжка</a:t>
            </a:r>
            <a:r>
              <a:rPr lang="ru-RU" sz="1800" dirty="0"/>
              <a:t> на </a:t>
            </a:r>
            <a:r>
              <a:rPr lang="ru-RU" sz="1800" dirty="0" err="1"/>
              <a:t>общината</a:t>
            </a:r>
            <a:r>
              <a:rPr lang="ru-RU" sz="1800" dirty="0"/>
              <a:t>. Като </a:t>
            </a:r>
            <a:r>
              <a:rPr lang="ru-RU" sz="1800" dirty="0" err="1"/>
              <a:t>будна</a:t>
            </a:r>
            <a:r>
              <a:rPr lang="ru-RU" sz="1800" dirty="0"/>
              <a:t> и </a:t>
            </a:r>
            <a:r>
              <a:rPr lang="ru-RU" sz="1800" dirty="0" err="1"/>
              <a:t>интелигентна</a:t>
            </a:r>
            <a:r>
              <a:rPr lang="ru-RU" sz="1800" dirty="0"/>
              <a:t> </a:t>
            </a:r>
            <a:r>
              <a:rPr lang="ru-RU" sz="1800" dirty="0" err="1"/>
              <a:t>девойка</a:t>
            </a:r>
            <a:r>
              <a:rPr lang="ru-RU" sz="1800" dirty="0"/>
              <a:t>, </a:t>
            </a:r>
            <a:r>
              <a:rPr lang="ru-RU" sz="1800" dirty="0" err="1"/>
              <a:t>изборът</a:t>
            </a:r>
            <a:r>
              <a:rPr lang="ru-RU" sz="1800" dirty="0"/>
              <a:t> на </a:t>
            </a:r>
            <a:r>
              <a:rPr lang="ru-RU" sz="1800" dirty="0" err="1"/>
              <a:t>панагюрци</a:t>
            </a:r>
            <a:r>
              <a:rPr lang="ru-RU" sz="1800" dirty="0"/>
              <a:t> се </a:t>
            </a:r>
            <a:r>
              <a:rPr lang="ru-RU" sz="1800" dirty="0" err="1"/>
              <a:t>пада</a:t>
            </a:r>
            <a:r>
              <a:rPr lang="ru-RU" sz="1800" dirty="0"/>
              <a:t> на </a:t>
            </a:r>
            <a:r>
              <a:rPr lang="ru-RU" sz="1800" dirty="0" err="1"/>
              <a:t>нея</a:t>
            </a:r>
            <a:r>
              <a:rPr lang="ru-RU" sz="1800" dirty="0"/>
              <a:t> и на </a:t>
            </a:r>
            <a:r>
              <a:rPr lang="ru-RU" sz="1800" dirty="0" err="1"/>
              <a:t>нейна</a:t>
            </a:r>
            <a:r>
              <a:rPr lang="ru-RU" sz="1800" dirty="0"/>
              <a:t> </a:t>
            </a:r>
            <a:r>
              <a:rPr lang="ru-RU" sz="1800" dirty="0" err="1"/>
              <a:t>съученичка</a:t>
            </a:r>
            <a:r>
              <a:rPr lang="ru-RU" sz="1800" dirty="0"/>
              <a:t> </a:t>
            </a:r>
            <a:r>
              <a:rPr lang="ru-RU" sz="1800" dirty="0" err="1"/>
              <a:t>панагюрка</a:t>
            </a:r>
            <a:r>
              <a:rPr lang="ru-RU" sz="1800" dirty="0"/>
              <a:t> – </a:t>
            </a:r>
            <a:r>
              <a:rPr lang="ru-RU" sz="1800" dirty="0" err="1"/>
              <a:t>като</a:t>
            </a:r>
            <a:r>
              <a:rPr lang="ru-RU" sz="1800" dirty="0"/>
              <a:t> </a:t>
            </a:r>
            <a:r>
              <a:rPr lang="ru-RU" sz="1800" dirty="0" err="1"/>
              <a:t>бъдещите</a:t>
            </a:r>
            <a:r>
              <a:rPr lang="ru-RU" sz="1800" dirty="0"/>
              <a:t> </a:t>
            </a:r>
            <a:r>
              <a:rPr lang="ru-RU" sz="1800" dirty="0" err="1"/>
              <a:t>учителки</a:t>
            </a:r>
            <a:r>
              <a:rPr lang="ru-RU" sz="1800" dirty="0"/>
              <a:t> в града.</a:t>
            </a:r>
          </a:p>
          <a:p>
            <a:pPr marL="0" indent="0" algn="just">
              <a:buNone/>
            </a:pPr>
            <a:endParaRPr lang="ru-RU" sz="1800" dirty="0"/>
          </a:p>
        </p:txBody>
      </p:sp>
      <p:pic>
        <p:nvPicPr>
          <p:cNvPr id="2050" name="Picture 2" descr="C:\Users\User\Desktop\Нова папка (3)\Rainak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800" y="1555200"/>
            <a:ext cx="3016800" cy="462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30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334800" y="414000"/>
            <a:ext cx="8229600" cy="1143000"/>
          </a:xfrm>
        </p:spPr>
        <p:txBody>
          <a:bodyPr/>
          <a:lstStyle/>
          <a:p>
            <a:r>
              <a:rPr lang="bg-BG" dirty="0" smtClean="0"/>
              <a:t>Биография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50800" y="2062800"/>
            <a:ext cx="7344000" cy="4680000"/>
          </a:xfrm>
        </p:spPr>
        <p:txBody>
          <a:bodyPr>
            <a:noAutofit/>
          </a:bodyPr>
          <a:lstStyle/>
          <a:p>
            <a:pPr algn="just"/>
            <a:r>
              <a:rPr lang="ru-RU" sz="1800" dirty="0"/>
              <a:t>След </a:t>
            </a:r>
            <a:r>
              <a:rPr lang="ru-RU" sz="1800" dirty="0" err="1"/>
              <a:t>Априлското</a:t>
            </a:r>
            <a:r>
              <a:rPr lang="ru-RU" sz="1800" dirty="0"/>
              <a:t> </a:t>
            </a:r>
            <a:r>
              <a:rPr lang="ru-RU" sz="1800" dirty="0" err="1"/>
              <a:t>въстание</a:t>
            </a:r>
            <a:r>
              <a:rPr lang="ru-RU" sz="1800" dirty="0"/>
              <a:t> е </a:t>
            </a:r>
            <a:r>
              <a:rPr lang="ru-RU" sz="1800" dirty="0" err="1"/>
              <a:t>заловена</a:t>
            </a:r>
            <a:r>
              <a:rPr lang="ru-RU" sz="1800" dirty="0"/>
              <a:t> от </a:t>
            </a:r>
            <a:r>
              <a:rPr lang="ru-RU" sz="1800" dirty="0" err="1"/>
              <a:t>турците</a:t>
            </a:r>
            <a:r>
              <a:rPr lang="ru-RU" sz="1800" dirty="0"/>
              <a:t> и подложена на </a:t>
            </a:r>
            <a:r>
              <a:rPr lang="ru-RU" sz="1800" dirty="0" err="1"/>
              <a:t>тежки</a:t>
            </a:r>
            <a:r>
              <a:rPr lang="ru-RU" sz="1800" dirty="0"/>
              <a:t> страдания: бита, </a:t>
            </a:r>
            <a:r>
              <a:rPr lang="ru-RU" sz="1800" dirty="0" err="1"/>
              <a:t>изнасилвана</a:t>
            </a:r>
            <a:r>
              <a:rPr lang="ru-RU" sz="1800" dirty="0"/>
              <a:t> и </a:t>
            </a:r>
            <a:r>
              <a:rPr lang="ru-RU" sz="1800" dirty="0" err="1"/>
              <a:t>малтретирана</a:t>
            </a:r>
            <a:r>
              <a:rPr lang="ru-RU" sz="1800" dirty="0"/>
              <a:t> многократно, </a:t>
            </a:r>
            <a:r>
              <a:rPr lang="ru-RU" sz="1800" dirty="0" err="1"/>
              <a:t>оставена</a:t>
            </a:r>
            <a:r>
              <a:rPr lang="ru-RU" sz="1800" dirty="0"/>
              <a:t> на </a:t>
            </a:r>
            <a:r>
              <a:rPr lang="ru-RU" sz="1800" dirty="0" err="1"/>
              <a:t>хляб</a:t>
            </a:r>
            <a:r>
              <a:rPr lang="ru-RU" sz="1800" dirty="0"/>
              <a:t> и вода </a:t>
            </a:r>
            <a:r>
              <a:rPr lang="ru-RU" sz="1800" dirty="0" err="1"/>
              <a:t>повече</a:t>
            </a:r>
            <a:r>
              <a:rPr lang="ru-RU" sz="1800" dirty="0"/>
              <a:t> от </a:t>
            </a:r>
            <a:r>
              <a:rPr lang="ru-RU" sz="1800" dirty="0" err="1"/>
              <a:t>месец</a:t>
            </a:r>
            <a:r>
              <a:rPr lang="ru-RU" sz="1800" dirty="0"/>
              <a:t> в </a:t>
            </a:r>
            <a:r>
              <a:rPr lang="ru-RU" sz="1800" dirty="0" err="1"/>
              <a:t>Пловдивския</a:t>
            </a:r>
            <a:r>
              <a:rPr lang="ru-RU" sz="1800" dirty="0"/>
              <a:t> затвор. За </a:t>
            </a:r>
            <a:r>
              <a:rPr lang="ru-RU" sz="1800" dirty="0" err="1"/>
              <a:t>участието</a:t>
            </a:r>
            <a:r>
              <a:rPr lang="ru-RU" sz="1800" dirty="0"/>
              <a:t> ѝ </a:t>
            </a:r>
            <a:r>
              <a:rPr lang="ru-RU" sz="1800" dirty="0" err="1"/>
              <a:t>във</a:t>
            </a:r>
            <a:r>
              <a:rPr lang="ru-RU" sz="1800" dirty="0"/>
              <a:t> </a:t>
            </a:r>
            <a:r>
              <a:rPr lang="ru-RU" sz="1800" dirty="0" err="1"/>
              <a:t>въстанието</a:t>
            </a:r>
            <a:r>
              <a:rPr lang="ru-RU" sz="1800" dirty="0"/>
              <a:t> и </a:t>
            </a:r>
            <a:r>
              <a:rPr lang="ru-RU" sz="1800" dirty="0" err="1"/>
              <a:t>последвалия</a:t>
            </a:r>
            <a:r>
              <a:rPr lang="ru-RU" sz="1800" dirty="0"/>
              <a:t> затвор </a:t>
            </a:r>
            <a:r>
              <a:rPr lang="ru-RU" sz="1800" dirty="0" err="1"/>
              <a:t>разказва</a:t>
            </a:r>
            <a:r>
              <a:rPr lang="ru-RU" sz="1800" dirty="0"/>
              <a:t> </a:t>
            </a:r>
            <a:r>
              <a:rPr lang="ru-RU" sz="1800" dirty="0" err="1"/>
              <a:t>Захари</a:t>
            </a:r>
            <a:r>
              <a:rPr lang="ru-RU" sz="1800" dirty="0"/>
              <a:t> Стоянов в Записки по </a:t>
            </a:r>
            <a:r>
              <a:rPr lang="ru-RU" sz="1800" dirty="0" err="1"/>
              <a:t>българските</a:t>
            </a:r>
            <a:r>
              <a:rPr lang="ru-RU" sz="1800" dirty="0"/>
              <a:t> </a:t>
            </a:r>
            <a:r>
              <a:rPr lang="ru-RU" sz="1800" dirty="0" err="1"/>
              <a:t>въстания</a:t>
            </a:r>
            <a:r>
              <a:rPr lang="ru-RU" sz="1800" dirty="0"/>
              <a:t>. </a:t>
            </a:r>
            <a:r>
              <a:rPr lang="ru-RU" sz="1800" dirty="0" err="1"/>
              <a:t>Райна</a:t>
            </a:r>
            <a:r>
              <a:rPr lang="ru-RU" sz="1800" dirty="0"/>
              <a:t> </a:t>
            </a:r>
            <a:r>
              <a:rPr lang="ru-RU" sz="1800" dirty="0" err="1"/>
              <a:t>присъства</a:t>
            </a:r>
            <a:r>
              <a:rPr lang="ru-RU" sz="1800" dirty="0"/>
              <a:t> и в </a:t>
            </a:r>
            <a:r>
              <a:rPr lang="ru-RU" sz="1800" dirty="0" err="1"/>
              <a:t>репортажите</a:t>
            </a:r>
            <a:r>
              <a:rPr lang="ru-RU" sz="1800" dirty="0"/>
              <a:t> на </a:t>
            </a:r>
            <a:r>
              <a:rPr lang="ru-RU" sz="1800" dirty="0" err="1"/>
              <a:t>Джанюариъс</a:t>
            </a:r>
            <a:r>
              <a:rPr lang="ru-RU" sz="1800" dirty="0"/>
              <a:t> </a:t>
            </a:r>
            <a:r>
              <a:rPr lang="ru-RU" sz="1800" dirty="0" err="1"/>
              <a:t>Макгахан</a:t>
            </a:r>
            <a:r>
              <a:rPr lang="ru-RU" sz="1800" dirty="0"/>
              <a:t>.</a:t>
            </a:r>
          </a:p>
          <a:p>
            <a:pPr marL="0" indent="0" algn="just">
              <a:buNone/>
            </a:pPr>
            <a:endParaRPr lang="ru-RU" sz="1800" dirty="0"/>
          </a:p>
          <a:p>
            <a:pPr algn="just"/>
            <a:r>
              <a:rPr lang="ru-RU" sz="1800" dirty="0"/>
              <a:t>След </a:t>
            </a:r>
            <a:r>
              <a:rPr lang="ru-RU" sz="1800" dirty="0" err="1"/>
              <a:t>намесата</a:t>
            </a:r>
            <a:r>
              <a:rPr lang="ru-RU" sz="1800" dirty="0"/>
              <a:t> на </a:t>
            </a:r>
            <a:r>
              <a:rPr lang="ru-RU" sz="1800" dirty="0" err="1"/>
              <a:t>европейските</a:t>
            </a:r>
            <a:r>
              <a:rPr lang="ru-RU" sz="1800" dirty="0"/>
              <a:t> </a:t>
            </a:r>
            <a:r>
              <a:rPr lang="ru-RU" sz="1800" dirty="0" err="1"/>
              <a:t>дипломати</a:t>
            </a:r>
            <a:r>
              <a:rPr lang="ru-RU" sz="1800" dirty="0"/>
              <a:t>, </a:t>
            </a:r>
            <a:r>
              <a:rPr lang="ru-RU" sz="1800" dirty="0" err="1"/>
              <a:t>Райна</a:t>
            </a:r>
            <a:r>
              <a:rPr lang="ru-RU" sz="1800" dirty="0"/>
              <a:t> е </a:t>
            </a:r>
            <a:r>
              <a:rPr lang="ru-RU" sz="1800" dirty="0" err="1"/>
              <a:t>освободена</a:t>
            </a:r>
            <a:r>
              <a:rPr lang="ru-RU" sz="1800" dirty="0"/>
              <a:t> и </a:t>
            </a:r>
            <a:r>
              <a:rPr lang="ru-RU" sz="1800" dirty="0" err="1"/>
              <a:t>изпратена</a:t>
            </a:r>
            <a:r>
              <a:rPr lang="ru-RU" sz="1800" dirty="0"/>
              <a:t> да учи в Москва. Там учи 3 </a:t>
            </a:r>
            <a:r>
              <a:rPr lang="ru-RU" sz="1800" dirty="0" err="1"/>
              <a:t>години</a:t>
            </a:r>
            <a:r>
              <a:rPr lang="ru-RU" sz="1800" dirty="0"/>
              <a:t> медицина и става акушерка – </a:t>
            </a:r>
            <a:r>
              <a:rPr lang="ru-RU" sz="1800" dirty="0" err="1"/>
              <a:t>първата</a:t>
            </a:r>
            <a:r>
              <a:rPr lang="ru-RU" sz="1800" dirty="0"/>
              <a:t> </a:t>
            </a:r>
            <a:r>
              <a:rPr lang="ru-RU" sz="1800" dirty="0" err="1"/>
              <a:t>дипломирана</a:t>
            </a:r>
            <a:r>
              <a:rPr lang="ru-RU" sz="1800" dirty="0"/>
              <a:t> в </a:t>
            </a:r>
            <a:r>
              <a:rPr lang="ru-RU" sz="1800" dirty="0" err="1"/>
              <a:t>България</a:t>
            </a:r>
            <a:r>
              <a:rPr lang="ru-RU" sz="1800" dirty="0"/>
              <a:t>. </a:t>
            </a:r>
            <a:r>
              <a:rPr lang="ru-RU" sz="1800" dirty="0" err="1"/>
              <a:t>Написва</a:t>
            </a:r>
            <a:r>
              <a:rPr lang="ru-RU" sz="1800" dirty="0"/>
              <a:t> </a:t>
            </a:r>
            <a:r>
              <a:rPr lang="ru-RU" sz="1800" dirty="0" err="1"/>
              <a:t>своята</a:t>
            </a:r>
            <a:r>
              <a:rPr lang="ru-RU" sz="1800" dirty="0"/>
              <a:t> „Автобиография“, </a:t>
            </a:r>
            <a:r>
              <a:rPr lang="ru-RU" sz="1800" dirty="0" err="1"/>
              <a:t>излязла</a:t>
            </a:r>
            <a:r>
              <a:rPr lang="ru-RU" sz="1800" dirty="0"/>
              <a:t> </a:t>
            </a:r>
            <a:r>
              <a:rPr lang="ru-RU" sz="1800" dirty="0" err="1"/>
              <a:t>първо</a:t>
            </a:r>
            <a:r>
              <a:rPr lang="ru-RU" sz="1800" dirty="0"/>
              <a:t> на </a:t>
            </a:r>
            <a:r>
              <a:rPr lang="ru-RU" sz="1800" dirty="0" err="1"/>
              <a:t>руски</a:t>
            </a:r>
            <a:r>
              <a:rPr lang="ru-RU" sz="1800" dirty="0"/>
              <a:t> </a:t>
            </a:r>
            <a:r>
              <a:rPr lang="ru-RU" sz="1800" dirty="0" err="1"/>
              <a:t>език</a:t>
            </a:r>
            <a:r>
              <a:rPr lang="ru-RU" sz="1800" dirty="0"/>
              <a:t>. Едва </a:t>
            </a:r>
            <a:r>
              <a:rPr lang="ru-RU" sz="1800" dirty="0" err="1"/>
              <a:t>през</a:t>
            </a:r>
            <a:r>
              <a:rPr lang="ru-RU" sz="1800" dirty="0"/>
              <a:t> 1934 г. е </a:t>
            </a:r>
            <a:r>
              <a:rPr lang="ru-RU" sz="1800" dirty="0" err="1"/>
              <a:t>преведена</a:t>
            </a:r>
            <a:r>
              <a:rPr lang="ru-RU" sz="1800" dirty="0"/>
              <a:t> на </a:t>
            </a:r>
            <a:r>
              <a:rPr lang="ru-RU" sz="1800" dirty="0" err="1"/>
              <a:t>български</a:t>
            </a:r>
            <a:r>
              <a:rPr lang="ru-RU" sz="1800" dirty="0"/>
              <a:t>, </a:t>
            </a:r>
            <a:r>
              <a:rPr lang="ru-RU" sz="1800" dirty="0" err="1"/>
              <a:t>като</a:t>
            </a:r>
            <a:r>
              <a:rPr lang="ru-RU" sz="1800" dirty="0"/>
              <a:t> </a:t>
            </a:r>
            <a:r>
              <a:rPr lang="ru-RU" sz="1800" dirty="0" err="1"/>
              <a:t>това</a:t>
            </a:r>
            <a:r>
              <a:rPr lang="ru-RU" sz="1800" dirty="0"/>
              <a:t> е </a:t>
            </a:r>
            <a:r>
              <a:rPr lang="ru-RU" sz="1800" dirty="0" err="1"/>
              <a:t>първата</a:t>
            </a:r>
            <a:r>
              <a:rPr lang="ru-RU" sz="1800" dirty="0"/>
              <a:t> книга </a:t>
            </a:r>
            <a:r>
              <a:rPr lang="ru-RU" sz="1800" dirty="0" err="1"/>
              <a:t>върху</a:t>
            </a:r>
            <a:r>
              <a:rPr lang="ru-RU" sz="1800" dirty="0"/>
              <a:t> </a:t>
            </a:r>
            <a:r>
              <a:rPr lang="ru-RU" sz="1800" dirty="0" err="1"/>
              <a:t>Априлското</a:t>
            </a:r>
            <a:r>
              <a:rPr lang="ru-RU" sz="1800" dirty="0"/>
              <a:t> </a:t>
            </a:r>
            <a:r>
              <a:rPr lang="ru-RU" sz="1800" dirty="0" err="1"/>
              <a:t>въстание</a:t>
            </a:r>
            <a:r>
              <a:rPr lang="ru-RU" sz="1800" dirty="0"/>
              <a:t>. В Москва </a:t>
            </a:r>
            <a:r>
              <a:rPr lang="ru-RU" sz="1800" dirty="0" err="1"/>
              <a:t>Райна</a:t>
            </a:r>
            <a:r>
              <a:rPr lang="ru-RU" sz="1800" dirty="0"/>
              <a:t> </a:t>
            </a:r>
            <a:r>
              <a:rPr lang="ru-RU" sz="1800" dirty="0" err="1"/>
              <a:t>успява</a:t>
            </a:r>
            <a:r>
              <a:rPr lang="ru-RU" sz="1800" dirty="0"/>
              <a:t> да </a:t>
            </a:r>
            <a:r>
              <a:rPr lang="ru-RU" sz="1800" dirty="0" err="1"/>
              <a:t>уреди</a:t>
            </a:r>
            <a:r>
              <a:rPr lang="ru-RU" sz="1800" dirty="0"/>
              <a:t> чрез жените от </a:t>
            </a:r>
            <a:r>
              <a:rPr lang="ru-RU" sz="1800" dirty="0" err="1"/>
              <a:t>Дамския</a:t>
            </a:r>
            <a:r>
              <a:rPr lang="ru-RU" sz="1800" dirty="0"/>
              <a:t> благотворителен комитет </a:t>
            </a:r>
            <a:r>
              <a:rPr lang="ru-RU" sz="1800" dirty="0" err="1"/>
              <a:t>възпитанието</a:t>
            </a:r>
            <a:r>
              <a:rPr lang="ru-RU" sz="1800" dirty="0"/>
              <a:t> на 32 </a:t>
            </a:r>
            <a:r>
              <a:rPr lang="ru-RU" sz="1800" dirty="0" err="1"/>
              <a:t>панагюрски</a:t>
            </a:r>
            <a:r>
              <a:rPr lang="ru-RU" sz="1800" dirty="0"/>
              <a:t> </a:t>
            </a:r>
            <a:r>
              <a:rPr lang="ru-RU" sz="1800" dirty="0" err="1"/>
              <a:t>сирачета</a:t>
            </a:r>
            <a:r>
              <a:rPr lang="ru-RU" sz="1800" dirty="0"/>
              <a:t>, сред </a:t>
            </a:r>
            <a:r>
              <a:rPr lang="ru-RU" sz="1800" dirty="0" err="1"/>
              <a:t>които</a:t>
            </a:r>
            <a:r>
              <a:rPr lang="ru-RU" sz="1800" dirty="0"/>
              <a:t> е и </a:t>
            </a:r>
            <a:r>
              <a:rPr lang="ru-RU" sz="1800" dirty="0" err="1"/>
              <a:t>по-малкият</a:t>
            </a:r>
            <a:r>
              <a:rPr lang="ru-RU" sz="1800" dirty="0"/>
              <a:t> ѝ брат. </a:t>
            </a:r>
            <a:endParaRPr lang="bg-BG" sz="1800" dirty="0"/>
          </a:p>
        </p:txBody>
      </p:sp>
      <p:pic>
        <p:nvPicPr>
          <p:cNvPr id="3074" name="Picture 2" descr="C:\Users\User\Desktop\Нова папка (3)\Rainak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800" y="1555200"/>
            <a:ext cx="3016800" cy="462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30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333400" y="413792"/>
            <a:ext cx="8229600" cy="1143000"/>
          </a:xfrm>
        </p:spPr>
        <p:txBody>
          <a:bodyPr/>
          <a:lstStyle/>
          <a:p>
            <a:r>
              <a:rPr lang="bg-BG" dirty="0" smtClean="0"/>
              <a:t>Биография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51384" y="2060848"/>
            <a:ext cx="7344816" cy="4680520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/>
              <a:t>Райна</a:t>
            </a:r>
            <a:r>
              <a:rPr lang="ru-RU" sz="1800" dirty="0"/>
              <a:t> </a:t>
            </a:r>
            <a:r>
              <a:rPr lang="ru-RU" sz="1800" dirty="0" err="1"/>
              <a:t>Футекова</a:t>
            </a:r>
            <a:r>
              <a:rPr lang="ru-RU" sz="1800" dirty="0"/>
              <a:t> е </a:t>
            </a:r>
            <a:r>
              <a:rPr lang="ru-RU" sz="1800" dirty="0" err="1"/>
              <a:t>поканена</a:t>
            </a:r>
            <a:r>
              <a:rPr lang="ru-RU" sz="1800" dirty="0"/>
              <a:t> от митрополит Климент за </a:t>
            </a:r>
            <a:r>
              <a:rPr lang="ru-RU" sz="1800" dirty="0" err="1"/>
              <a:t>учителка</a:t>
            </a:r>
            <a:r>
              <a:rPr lang="ru-RU" sz="1800" dirty="0"/>
              <a:t> в </a:t>
            </a:r>
            <a:r>
              <a:rPr lang="ru-RU" sz="1800" dirty="0" err="1"/>
              <a:t>Търново</a:t>
            </a:r>
            <a:r>
              <a:rPr lang="ru-RU" sz="1800" dirty="0"/>
              <a:t>. Три </a:t>
            </a:r>
            <a:r>
              <a:rPr lang="ru-RU" sz="1800" dirty="0" err="1"/>
              <a:t>години</a:t>
            </a:r>
            <a:r>
              <a:rPr lang="ru-RU" sz="1800" dirty="0"/>
              <a:t> </a:t>
            </a:r>
            <a:r>
              <a:rPr lang="ru-RU" sz="1800" dirty="0" err="1"/>
              <a:t>по-късно</a:t>
            </a:r>
            <a:r>
              <a:rPr lang="ru-RU" sz="1800" dirty="0"/>
              <a:t> </a:t>
            </a:r>
            <a:r>
              <a:rPr lang="ru-RU" sz="1800" dirty="0" err="1"/>
              <a:t>тя</a:t>
            </a:r>
            <a:r>
              <a:rPr lang="ru-RU" sz="1800" dirty="0"/>
              <a:t> се </a:t>
            </a:r>
            <a:r>
              <a:rPr lang="ru-RU" sz="1800" dirty="0" err="1"/>
              <a:t>връща</a:t>
            </a:r>
            <a:r>
              <a:rPr lang="ru-RU" sz="1800" dirty="0"/>
              <a:t> в </a:t>
            </a:r>
            <a:r>
              <a:rPr lang="ru-RU" sz="1800" dirty="0" err="1"/>
              <a:t>Панагюрище</a:t>
            </a:r>
            <a:r>
              <a:rPr lang="ru-RU" sz="1800" dirty="0"/>
              <a:t>, </a:t>
            </a:r>
            <a:r>
              <a:rPr lang="ru-RU" sz="1800" dirty="0" err="1"/>
              <a:t>омъжва</a:t>
            </a:r>
            <a:r>
              <a:rPr lang="ru-RU" sz="1800" dirty="0"/>
              <a:t> се за </a:t>
            </a:r>
            <a:r>
              <a:rPr lang="ru-RU" sz="1800" dirty="0" err="1"/>
              <a:t>Васил</a:t>
            </a:r>
            <a:r>
              <a:rPr lang="ru-RU" sz="1800" dirty="0"/>
              <a:t> </a:t>
            </a:r>
            <a:r>
              <a:rPr lang="ru-RU" sz="1800" dirty="0" err="1"/>
              <a:t>Дипчев</a:t>
            </a:r>
            <a:r>
              <a:rPr lang="ru-RU" sz="1800" dirty="0"/>
              <a:t>, </a:t>
            </a:r>
            <a:r>
              <a:rPr lang="ru-RU" sz="1800" dirty="0" err="1"/>
              <a:t>който</a:t>
            </a:r>
            <a:r>
              <a:rPr lang="ru-RU" sz="1800" dirty="0"/>
              <a:t> е </a:t>
            </a:r>
            <a:r>
              <a:rPr lang="ru-RU" sz="1800" dirty="0" err="1"/>
              <a:t>кмет</a:t>
            </a:r>
            <a:r>
              <a:rPr lang="ru-RU" sz="1800" dirty="0"/>
              <a:t> на града. </a:t>
            </a:r>
            <a:r>
              <a:rPr lang="ru-RU" sz="1800" dirty="0" err="1"/>
              <a:t>Преместват</a:t>
            </a:r>
            <a:r>
              <a:rPr lang="ru-RU" sz="1800" dirty="0"/>
              <a:t> се в Пловдив, но по </a:t>
            </a:r>
            <a:r>
              <a:rPr lang="ru-RU" sz="1800" dirty="0" err="1"/>
              <a:t>времето</a:t>
            </a:r>
            <a:r>
              <a:rPr lang="ru-RU" sz="1800" dirty="0"/>
              <a:t> на Стефан </a:t>
            </a:r>
            <a:r>
              <a:rPr lang="ru-RU" sz="1800" dirty="0" err="1"/>
              <a:t>Стамболов</a:t>
            </a:r>
            <a:r>
              <a:rPr lang="ru-RU" sz="1800" dirty="0"/>
              <a:t> </a:t>
            </a:r>
            <a:r>
              <a:rPr lang="ru-RU" sz="1800" dirty="0" err="1"/>
              <a:t>Дипчев</a:t>
            </a:r>
            <a:r>
              <a:rPr lang="ru-RU" sz="1800" dirty="0"/>
              <a:t> (</a:t>
            </a:r>
            <a:r>
              <a:rPr lang="ru-RU" sz="1800" dirty="0" err="1"/>
              <a:t>като</a:t>
            </a:r>
            <a:r>
              <a:rPr lang="ru-RU" sz="1800" dirty="0"/>
              <a:t> </a:t>
            </a:r>
            <a:r>
              <a:rPr lang="ru-RU" sz="1800" dirty="0" err="1"/>
              <a:t>краен</a:t>
            </a:r>
            <a:r>
              <a:rPr lang="ru-RU" sz="1800" dirty="0"/>
              <a:t> русофил) не </a:t>
            </a:r>
            <a:r>
              <a:rPr lang="ru-RU" sz="1800" dirty="0" err="1"/>
              <a:t>може</a:t>
            </a:r>
            <a:r>
              <a:rPr lang="ru-RU" sz="1800" dirty="0"/>
              <a:t> да си </a:t>
            </a:r>
            <a:r>
              <a:rPr lang="ru-RU" sz="1800" dirty="0" err="1"/>
              <a:t>намери</a:t>
            </a:r>
            <a:r>
              <a:rPr lang="ru-RU" sz="1800" dirty="0"/>
              <a:t> работа. </a:t>
            </a:r>
          </a:p>
          <a:p>
            <a:pPr algn="just"/>
            <a:r>
              <a:rPr lang="ru-RU" sz="1800" dirty="0" smtClean="0"/>
              <a:t>През </a:t>
            </a:r>
            <a:r>
              <a:rPr lang="ru-RU" sz="1800" dirty="0"/>
              <a:t>1898 г. </a:t>
            </a:r>
            <a:r>
              <a:rPr lang="ru-RU" sz="1800" dirty="0" err="1"/>
              <a:t>Васил</a:t>
            </a:r>
            <a:r>
              <a:rPr lang="ru-RU" sz="1800" dirty="0"/>
              <a:t> </a:t>
            </a:r>
            <a:r>
              <a:rPr lang="ru-RU" sz="1800" dirty="0" err="1"/>
              <a:t>Дипчев</a:t>
            </a:r>
            <a:r>
              <a:rPr lang="ru-RU" sz="1800" dirty="0"/>
              <a:t> е избран за народен </a:t>
            </a:r>
            <a:r>
              <a:rPr lang="ru-RU" sz="1800" dirty="0" err="1"/>
              <a:t>представител</a:t>
            </a:r>
            <a:r>
              <a:rPr lang="ru-RU" sz="1800" dirty="0"/>
              <a:t> и </a:t>
            </a:r>
            <a:r>
              <a:rPr lang="ru-RU" sz="1800" dirty="0" err="1"/>
              <a:t>семейството</a:t>
            </a:r>
            <a:r>
              <a:rPr lang="ru-RU" sz="1800" dirty="0"/>
              <a:t> се </a:t>
            </a:r>
            <a:r>
              <a:rPr lang="ru-RU" sz="1800" dirty="0" err="1"/>
              <a:t>премества</a:t>
            </a:r>
            <a:r>
              <a:rPr lang="ru-RU" sz="1800" dirty="0"/>
              <a:t> в София. </a:t>
            </a:r>
            <a:r>
              <a:rPr lang="ru-RU" sz="1800" dirty="0" err="1"/>
              <a:t>Умира</a:t>
            </a:r>
            <a:r>
              <a:rPr lang="ru-RU" sz="1800" dirty="0"/>
              <a:t> скоро вследствие на </a:t>
            </a:r>
            <a:r>
              <a:rPr lang="ru-RU" sz="1800" dirty="0" err="1"/>
              <a:t>политическо</a:t>
            </a:r>
            <a:r>
              <a:rPr lang="ru-RU" sz="1800" dirty="0"/>
              <a:t> </a:t>
            </a:r>
            <a:r>
              <a:rPr lang="ru-RU" sz="1800" dirty="0" err="1"/>
              <a:t>преследване</a:t>
            </a:r>
            <a:r>
              <a:rPr lang="ru-RU" sz="1800" dirty="0"/>
              <a:t> и </a:t>
            </a:r>
            <a:r>
              <a:rPr lang="ru-RU" sz="1800" dirty="0" err="1"/>
              <a:t>побой</a:t>
            </a:r>
            <a:r>
              <a:rPr lang="ru-RU" sz="1800" dirty="0"/>
              <a:t>. </a:t>
            </a:r>
            <a:r>
              <a:rPr lang="ru-RU" sz="1800" dirty="0" err="1"/>
              <a:t>Райна</a:t>
            </a:r>
            <a:r>
              <a:rPr lang="ru-RU" sz="1800" dirty="0"/>
              <a:t> </a:t>
            </a:r>
            <a:r>
              <a:rPr lang="ru-RU" sz="1800" dirty="0" err="1"/>
              <a:t>поддържа</a:t>
            </a:r>
            <a:r>
              <a:rPr lang="ru-RU" sz="1800" dirty="0"/>
              <a:t> тесни </a:t>
            </a:r>
            <a:r>
              <a:rPr lang="ru-RU" sz="1800" dirty="0" err="1"/>
              <a:t>връзки</a:t>
            </a:r>
            <a:r>
              <a:rPr lang="ru-RU" sz="1800" dirty="0"/>
              <a:t> с Венета, </a:t>
            </a:r>
            <a:r>
              <a:rPr lang="ru-RU" sz="1800" dirty="0" err="1"/>
              <a:t>вдовицата</a:t>
            </a:r>
            <a:r>
              <a:rPr lang="ru-RU" sz="1800" dirty="0"/>
              <a:t> на </a:t>
            </a:r>
            <a:r>
              <a:rPr lang="ru-RU" sz="1800" dirty="0" err="1"/>
              <a:t>Христо</a:t>
            </a:r>
            <a:r>
              <a:rPr lang="ru-RU" sz="1800" dirty="0"/>
              <a:t> </a:t>
            </a:r>
            <a:r>
              <a:rPr lang="ru-RU" sz="1800" dirty="0" err="1"/>
              <a:t>Ботев</a:t>
            </a:r>
            <a:r>
              <a:rPr lang="ru-RU" sz="1800" dirty="0"/>
              <a:t>. </a:t>
            </a:r>
          </a:p>
          <a:p>
            <a:pPr algn="just"/>
            <a:r>
              <a:rPr lang="ru-RU" sz="1800" dirty="0" err="1"/>
              <a:t>Въпреки</a:t>
            </a:r>
            <a:r>
              <a:rPr lang="ru-RU" sz="1800" dirty="0"/>
              <a:t> </a:t>
            </a:r>
            <a:r>
              <a:rPr lang="ru-RU" sz="1800" dirty="0" err="1"/>
              <a:t>влошеното</a:t>
            </a:r>
            <a:r>
              <a:rPr lang="ru-RU" sz="1800" dirty="0"/>
              <a:t> си </a:t>
            </a:r>
            <a:r>
              <a:rPr lang="ru-RU" sz="1800" dirty="0" err="1"/>
              <a:t>здраве</a:t>
            </a:r>
            <a:r>
              <a:rPr lang="bg-BG" sz="1800" dirty="0"/>
              <a:t>, т</a:t>
            </a:r>
            <a:r>
              <a:rPr lang="ru-RU" sz="1800" dirty="0"/>
              <a:t>я </a:t>
            </a:r>
            <a:r>
              <a:rPr lang="ru-RU" sz="1800" dirty="0" err="1"/>
              <a:t>неуморно</a:t>
            </a:r>
            <a:r>
              <a:rPr lang="ru-RU" sz="1800" dirty="0"/>
              <a:t> </a:t>
            </a:r>
            <a:r>
              <a:rPr lang="ru-RU" sz="1800" dirty="0" err="1"/>
              <a:t>акушира</a:t>
            </a:r>
            <a:r>
              <a:rPr lang="ru-RU" sz="1800" dirty="0"/>
              <a:t> </a:t>
            </a:r>
            <a:r>
              <a:rPr lang="ru-RU" sz="1800" dirty="0" err="1"/>
              <a:t>безплатно</a:t>
            </a:r>
            <a:r>
              <a:rPr lang="ru-RU" sz="1800" dirty="0"/>
              <a:t> </a:t>
            </a:r>
            <a:r>
              <a:rPr lang="ru-RU" sz="1800" dirty="0" err="1"/>
              <a:t>бедните</a:t>
            </a:r>
            <a:r>
              <a:rPr lang="ru-RU" sz="1800" dirty="0"/>
              <a:t> жени, а благодарение на </a:t>
            </a:r>
            <a:r>
              <a:rPr lang="ru-RU" sz="1800" dirty="0" err="1"/>
              <a:t>акуширането</a:t>
            </a:r>
            <a:r>
              <a:rPr lang="ru-RU" sz="1800" dirty="0"/>
              <a:t> на </a:t>
            </a:r>
            <a:r>
              <a:rPr lang="ru-RU" sz="1800" dirty="0" err="1"/>
              <a:t>дипломати</a:t>
            </a:r>
            <a:r>
              <a:rPr lang="ru-RU" sz="1800" dirty="0"/>
              <a:t> и </a:t>
            </a:r>
            <a:r>
              <a:rPr lang="ru-RU" sz="1800" dirty="0" err="1"/>
              <a:t>други</a:t>
            </a:r>
            <a:r>
              <a:rPr lang="ru-RU" sz="1800" dirty="0"/>
              <a:t> </a:t>
            </a:r>
            <a:r>
              <a:rPr lang="ru-RU" sz="1800" dirty="0" err="1"/>
              <a:t>по-богати</a:t>
            </a:r>
            <a:r>
              <a:rPr lang="ru-RU" sz="1800" dirty="0"/>
              <a:t> и </a:t>
            </a:r>
            <a:r>
              <a:rPr lang="ru-RU" sz="1800" dirty="0" err="1"/>
              <a:t>знатни</a:t>
            </a:r>
            <a:r>
              <a:rPr lang="ru-RU" sz="1800" dirty="0"/>
              <a:t> люде </a:t>
            </a:r>
            <a:r>
              <a:rPr lang="ru-RU" sz="1800" dirty="0" err="1"/>
              <a:t>успява</a:t>
            </a:r>
            <a:r>
              <a:rPr lang="ru-RU" sz="1800" dirty="0"/>
              <a:t> да </a:t>
            </a:r>
            <a:r>
              <a:rPr lang="ru-RU" sz="1800" dirty="0" err="1"/>
              <a:t>издейства</a:t>
            </a:r>
            <a:r>
              <a:rPr lang="ru-RU" sz="1800" dirty="0"/>
              <a:t> </a:t>
            </a:r>
            <a:r>
              <a:rPr lang="ru-RU" sz="1800" dirty="0" err="1"/>
              <a:t>построяването</a:t>
            </a:r>
            <a:r>
              <a:rPr lang="ru-RU" sz="1800" dirty="0"/>
              <a:t> на </a:t>
            </a:r>
            <a:r>
              <a:rPr lang="ru-RU" sz="1800" dirty="0" err="1"/>
              <a:t>Майчин</a:t>
            </a:r>
            <a:r>
              <a:rPr lang="ru-RU" sz="1800" dirty="0"/>
              <a:t> дом в София – </a:t>
            </a:r>
            <a:r>
              <a:rPr lang="ru-RU" sz="1800" dirty="0" err="1"/>
              <a:t>сегашния</a:t>
            </a:r>
            <a:r>
              <a:rPr lang="ru-RU" sz="1800" dirty="0"/>
              <a:t> Национален </a:t>
            </a:r>
            <a:r>
              <a:rPr lang="ru-RU" sz="1800" dirty="0" err="1"/>
              <a:t>център</a:t>
            </a:r>
            <a:r>
              <a:rPr lang="ru-RU" sz="1800" dirty="0"/>
              <a:t> по </a:t>
            </a:r>
            <a:r>
              <a:rPr lang="ru-RU" sz="1800" dirty="0" err="1"/>
              <a:t>трансфузионна</a:t>
            </a:r>
            <a:r>
              <a:rPr lang="ru-RU" sz="1800" dirty="0"/>
              <a:t> </a:t>
            </a:r>
            <a:r>
              <a:rPr lang="ru-RU" sz="1800" dirty="0" err="1"/>
              <a:t>хематология</a:t>
            </a:r>
            <a:r>
              <a:rPr lang="ru-RU" sz="1800" dirty="0"/>
              <a:t>. </a:t>
            </a:r>
          </a:p>
          <a:p>
            <a:pPr algn="just"/>
            <a:r>
              <a:rPr lang="ru-RU" sz="1800" dirty="0" err="1"/>
              <a:t>Умира</a:t>
            </a:r>
            <a:r>
              <a:rPr lang="ru-RU" sz="1800" dirty="0"/>
              <a:t> 61-годишна в София на 29 юли 1917 г. </a:t>
            </a:r>
            <a:endParaRPr lang="bg-BG" sz="1800" dirty="0"/>
          </a:p>
        </p:txBody>
      </p:sp>
      <p:pic>
        <p:nvPicPr>
          <p:cNvPr id="4098" name="Picture 2" descr="C:\Users\User\Desktop\Нова папка (3)\Rainak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296" y="1556792"/>
            <a:ext cx="3018412" cy="462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48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334800" y="414000"/>
            <a:ext cx="8229600" cy="1143000"/>
          </a:xfrm>
        </p:spPr>
        <p:txBody>
          <a:bodyPr/>
          <a:lstStyle/>
          <a:p>
            <a:r>
              <a:rPr lang="bg-BG" dirty="0" smtClean="0"/>
              <a:t>Знаме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51384" y="2062800"/>
            <a:ext cx="7214400" cy="4680000"/>
          </a:xfrm>
        </p:spPr>
        <p:txBody>
          <a:bodyPr>
            <a:normAutofit/>
          </a:bodyPr>
          <a:lstStyle/>
          <a:p>
            <a:pPr algn="just"/>
            <a:r>
              <a:rPr lang="ru-RU" sz="1800" dirty="0"/>
              <a:t>Райна Футекова е само на 20 години, главна учителка в девическото училище в Панагюрище, когато Георги Бенковски ѝ предлага да ушие знамето на Априлското въстание. </a:t>
            </a:r>
            <a:endParaRPr lang="ru-RU" sz="1800" dirty="0" smtClean="0"/>
          </a:p>
          <a:p>
            <a:pPr algn="just"/>
            <a:endParaRPr lang="ru-RU" sz="1800" dirty="0" smtClean="0"/>
          </a:p>
          <a:p>
            <a:pPr algn="just"/>
            <a:r>
              <a:rPr lang="ru-RU" sz="1800" dirty="0" smtClean="0"/>
              <a:t>Лъвът </a:t>
            </a:r>
            <a:r>
              <a:rPr lang="ru-RU" sz="1800" dirty="0"/>
              <a:t>на знамето е нарисуван от Стоян Каралеев (Баненеца) по образец на лъвчето, отпечатано на корицата на Устава на БРЦК, а буквите са изписани от Иванчо Зографа. </a:t>
            </a:r>
            <a:r>
              <a:rPr lang="ru-RU" sz="1800" dirty="0" err="1"/>
              <a:t>Освен</a:t>
            </a:r>
            <a:r>
              <a:rPr lang="ru-RU" sz="1800" dirty="0"/>
              <a:t> </a:t>
            </a:r>
            <a:r>
              <a:rPr lang="ru-RU" sz="1800" dirty="0" err="1"/>
              <a:t>надписа</a:t>
            </a:r>
            <a:r>
              <a:rPr lang="ru-RU" sz="1800" dirty="0"/>
              <a:t> „Свобода или </a:t>
            </a:r>
            <a:r>
              <a:rPr lang="ru-RU" sz="1800" dirty="0" err="1"/>
              <a:t>смърт</a:t>
            </a:r>
            <a:r>
              <a:rPr lang="ru-RU" sz="1800" dirty="0"/>
              <a:t>“ в </a:t>
            </a:r>
            <a:r>
              <a:rPr lang="ru-RU" sz="1800" dirty="0" err="1"/>
              <a:t>долния</a:t>
            </a:r>
            <a:r>
              <a:rPr lang="ru-RU" sz="1800" dirty="0"/>
              <a:t> край </a:t>
            </a:r>
            <a:r>
              <a:rPr lang="ru-RU" sz="1800" dirty="0" err="1"/>
              <a:t>има</a:t>
            </a:r>
            <a:r>
              <a:rPr lang="ru-RU" sz="1800" dirty="0"/>
              <a:t> и 2 </a:t>
            </a:r>
            <a:r>
              <a:rPr lang="ru-RU" sz="1800" dirty="0" err="1"/>
              <a:t>букви</a:t>
            </a:r>
            <a:r>
              <a:rPr lang="ru-RU" sz="1800" dirty="0"/>
              <a:t> – „П“ и „О“ (за „</a:t>
            </a:r>
            <a:r>
              <a:rPr lang="ru-RU" sz="1800" dirty="0" err="1"/>
              <a:t>Панагюрски</a:t>
            </a:r>
            <a:r>
              <a:rPr lang="ru-RU" sz="1800" dirty="0"/>
              <a:t> </a:t>
            </a:r>
            <a:r>
              <a:rPr lang="ru-RU" sz="1800" dirty="0" err="1"/>
              <a:t>окръг</a:t>
            </a:r>
            <a:r>
              <a:rPr lang="ru-RU" sz="1800" dirty="0"/>
              <a:t>“). </a:t>
            </a:r>
          </a:p>
        </p:txBody>
      </p:sp>
      <p:pic>
        <p:nvPicPr>
          <p:cNvPr id="5122" name="Picture 2" descr="C:\Users\User\Desktop\Нова папка (3)\640_7716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7" r="7753"/>
          <a:stretch/>
        </p:blipFill>
        <p:spPr bwMode="auto">
          <a:xfrm>
            <a:off x="8040216" y="2204864"/>
            <a:ext cx="3888432" cy="245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60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345600" y="414000"/>
            <a:ext cx="8229600" cy="1143000"/>
          </a:xfrm>
        </p:spPr>
        <p:txBody>
          <a:bodyPr/>
          <a:lstStyle/>
          <a:p>
            <a:r>
              <a:rPr lang="bg-BG" dirty="0" smtClean="0"/>
              <a:t>Знаме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50800" y="2062800"/>
            <a:ext cx="7214400" cy="4680000"/>
          </a:xfrm>
        </p:spPr>
        <p:txBody>
          <a:bodyPr>
            <a:normAutofit/>
          </a:bodyPr>
          <a:lstStyle/>
          <a:p>
            <a:pPr algn="just"/>
            <a:r>
              <a:rPr lang="ru-RU" sz="1800" dirty="0"/>
              <a:t>На 22 </a:t>
            </a:r>
            <a:r>
              <a:rPr lang="ru-RU" sz="1800" dirty="0" err="1"/>
              <a:t>април</a:t>
            </a:r>
            <a:r>
              <a:rPr lang="ru-RU" sz="1800" dirty="0"/>
              <a:t> – </a:t>
            </a:r>
            <a:r>
              <a:rPr lang="ru-RU" sz="1800" dirty="0" err="1"/>
              <a:t>деня</a:t>
            </a:r>
            <a:r>
              <a:rPr lang="ru-RU" sz="1800" dirty="0"/>
              <a:t> на </a:t>
            </a:r>
            <a:r>
              <a:rPr lang="ru-RU" sz="1800" dirty="0" err="1"/>
              <a:t>освещаването</a:t>
            </a:r>
            <a:r>
              <a:rPr lang="ru-RU" sz="1800" dirty="0"/>
              <a:t> </a:t>
            </a:r>
            <a:r>
              <a:rPr lang="ru-RU" sz="1800" dirty="0" err="1"/>
              <a:t>му</a:t>
            </a:r>
            <a:r>
              <a:rPr lang="ru-RU" sz="1800" dirty="0"/>
              <a:t> – </a:t>
            </a:r>
            <a:r>
              <a:rPr lang="ru-RU" sz="1800" dirty="0" err="1"/>
              <a:t>Райна</a:t>
            </a:r>
            <a:r>
              <a:rPr lang="ru-RU" sz="1800" dirty="0"/>
              <a:t> </a:t>
            </a:r>
            <a:r>
              <a:rPr lang="ru-RU" sz="1800" dirty="0" err="1"/>
              <a:t>Футекова</a:t>
            </a:r>
            <a:r>
              <a:rPr lang="ru-RU" sz="1800" dirty="0"/>
              <a:t> </a:t>
            </a:r>
            <a:r>
              <a:rPr lang="ru-RU" sz="1800" dirty="0" err="1"/>
              <a:t>му</a:t>
            </a:r>
            <a:r>
              <a:rPr lang="ru-RU" sz="1800" dirty="0"/>
              <a:t> </a:t>
            </a:r>
            <a:r>
              <a:rPr lang="ru-RU" sz="1800" dirty="0" err="1"/>
              <a:t>пришива</a:t>
            </a:r>
            <a:r>
              <a:rPr lang="ru-RU" sz="1800" dirty="0"/>
              <a:t> </a:t>
            </a:r>
            <a:r>
              <a:rPr lang="ru-RU" sz="1800" dirty="0" err="1"/>
              <a:t>приготвени</a:t>
            </a:r>
            <a:r>
              <a:rPr lang="ru-RU" sz="1800" dirty="0"/>
              <a:t> </a:t>
            </a:r>
            <a:r>
              <a:rPr lang="ru-RU" sz="1800" dirty="0" err="1"/>
              <a:t>през</a:t>
            </a:r>
            <a:r>
              <a:rPr lang="ru-RU" sz="1800" dirty="0"/>
              <a:t> </a:t>
            </a:r>
            <a:r>
              <a:rPr lang="ru-RU" sz="1800" dirty="0" err="1"/>
              <a:t>нощта</a:t>
            </a:r>
            <a:r>
              <a:rPr lang="ru-RU" sz="1800" dirty="0"/>
              <a:t> </a:t>
            </a:r>
            <a:r>
              <a:rPr lang="ru-RU" sz="1800" dirty="0" err="1"/>
              <a:t>пискюли</a:t>
            </a:r>
            <a:r>
              <a:rPr lang="ru-RU" sz="1800" dirty="0"/>
              <a:t>. Размерите на знамето са 2 на 1,5 м, има 2 лица и е поръбено със сърмена ивица. </a:t>
            </a:r>
            <a:endParaRPr lang="ru-RU" sz="1800" dirty="0" smtClean="0"/>
          </a:p>
          <a:p>
            <a:pPr algn="just"/>
            <a:endParaRPr lang="ru-RU" sz="1800" dirty="0"/>
          </a:p>
          <a:p>
            <a:pPr algn="just"/>
            <a:r>
              <a:rPr lang="ru-RU" sz="1800" dirty="0"/>
              <a:t>За </a:t>
            </a:r>
            <a:r>
              <a:rPr lang="ru-RU" sz="1800" dirty="0" err="1"/>
              <a:t>честването</a:t>
            </a:r>
            <a:r>
              <a:rPr lang="ru-RU" sz="1800" dirty="0"/>
              <a:t> на 25-годишнината от </a:t>
            </a:r>
            <a:r>
              <a:rPr lang="ru-RU" sz="1800" dirty="0" err="1"/>
              <a:t>Априлското</a:t>
            </a:r>
            <a:r>
              <a:rPr lang="ru-RU" sz="1800" dirty="0"/>
              <a:t> </a:t>
            </a:r>
            <a:r>
              <a:rPr lang="ru-RU" sz="1800" dirty="0" err="1"/>
              <a:t>въстание</a:t>
            </a:r>
            <a:r>
              <a:rPr lang="ru-RU" sz="1800" dirty="0"/>
              <a:t> </a:t>
            </a:r>
            <a:r>
              <a:rPr lang="ru-RU" sz="1800" dirty="0" err="1"/>
              <a:t>Райна</a:t>
            </a:r>
            <a:r>
              <a:rPr lang="ru-RU" sz="1800" dirty="0"/>
              <a:t> Княгиня </a:t>
            </a:r>
            <a:r>
              <a:rPr lang="ru-RU" sz="1800" dirty="0" err="1"/>
              <a:t>ушива</a:t>
            </a:r>
            <a:r>
              <a:rPr lang="ru-RU" sz="1800" dirty="0"/>
              <a:t> 3 нови знамена – копия на </a:t>
            </a:r>
            <a:r>
              <a:rPr lang="ru-RU" sz="1800" dirty="0" err="1"/>
              <a:t>оригиналното</a:t>
            </a:r>
            <a:r>
              <a:rPr lang="ru-RU" sz="1800" dirty="0"/>
              <a:t>. </a:t>
            </a:r>
            <a:r>
              <a:rPr lang="ru-RU" sz="1800" dirty="0" err="1"/>
              <a:t>Запазени</a:t>
            </a:r>
            <a:r>
              <a:rPr lang="ru-RU" sz="1800" dirty="0"/>
              <a:t> </a:t>
            </a:r>
            <a:r>
              <a:rPr lang="ru-RU" sz="1800" dirty="0" err="1"/>
              <a:t>са</a:t>
            </a:r>
            <a:r>
              <a:rPr lang="ru-RU" sz="1800" dirty="0"/>
              <a:t> само 2 от </a:t>
            </a:r>
            <a:r>
              <a:rPr lang="ru-RU" sz="1800" dirty="0" err="1"/>
              <a:t>тях</a:t>
            </a:r>
            <a:r>
              <a:rPr lang="ru-RU" sz="1800" dirty="0"/>
              <a:t> – </a:t>
            </a:r>
            <a:r>
              <a:rPr lang="ru-RU" sz="1800" dirty="0" err="1"/>
              <a:t>излеожени</a:t>
            </a:r>
            <a:r>
              <a:rPr lang="ru-RU" sz="1800" dirty="0"/>
              <a:t> </a:t>
            </a:r>
            <a:r>
              <a:rPr lang="ru-RU" sz="1800" dirty="0" err="1"/>
              <a:t>днес</a:t>
            </a:r>
            <a:r>
              <a:rPr lang="ru-RU" sz="1800" dirty="0"/>
              <a:t> </a:t>
            </a:r>
            <a:r>
              <a:rPr lang="ru-RU" sz="1800" dirty="0" err="1"/>
              <a:t>във</a:t>
            </a:r>
            <a:r>
              <a:rPr lang="ru-RU" sz="1800" dirty="0"/>
              <a:t> </a:t>
            </a:r>
            <a:r>
              <a:rPr lang="ru-RU" sz="1800" dirty="0" err="1"/>
              <a:t>Военноисторическия</a:t>
            </a:r>
            <a:r>
              <a:rPr lang="ru-RU" sz="1800" dirty="0"/>
              <a:t> музей в София и в </a:t>
            </a:r>
            <a:r>
              <a:rPr lang="ru-RU" sz="1800" dirty="0" err="1"/>
              <a:t>родната</a:t>
            </a:r>
            <a:r>
              <a:rPr lang="ru-RU" sz="1800" dirty="0"/>
              <a:t> ѝ </a:t>
            </a:r>
            <a:r>
              <a:rPr lang="ru-RU" sz="1800" dirty="0" err="1"/>
              <a:t>къща</a:t>
            </a:r>
            <a:r>
              <a:rPr lang="ru-RU" sz="1800" dirty="0"/>
              <a:t> в </a:t>
            </a:r>
            <a:r>
              <a:rPr lang="ru-RU" sz="1800" dirty="0" err="1"/>
              <a:t>Панагюрище</a:t>
            </a:r>
            <a:r>
              <a:rPr lang="ru-RU" sz="1800" dirty="0"/>
              <a:t>), </a:t>
            </a:r>
            <a:r>
              <a:rPr lang="ru-RU" sz="1800" dirty="0" err="1"/>
              <a:t>третото</a:t>
            </a:r>
            <a:r>
              <a:rPr lang="ru-RU" sz="1800" dirty="0"/>
              <a:t> </a:t>
            </a:r>
            <a:r>
              <a:rPr lang="ru-RU" sz="1800" dirty="0" err="1"/>
              <a:t>копие</a:t>
            </a:r>
            <a:r>
              <a:rPr lang="ru-RU" sz="1800" dirty="0"/>
              <a:t> </a:t>
            </a:r>
            <a:r>
              <a:rPr lang="ru-RU" sz="1800" dirty="0" err="1"/>
              <a:t>изгаря</a:t>
            </a:r>
            <a:r>
              <a:rPr lang="ru-RU" sz="1800" dirty="0"/>
              <a:t> по </a:t>
            </a:r>
            <a:r>
              <a:rPr lang="ru-RU" sz="1800" dirty="0" err="1"/>
              <a:t>време</a:t>
            </a:r>
            <a:r>
              <a:rPr lang="ru-RU" sz="1800" dirty="0"/>
              <a:t> на </a:t>
            </a:r>
            <a:r>
              <a:rPr lang="ru-RU" sz="1800" dirty="0" err="1"/>
              <a:t>бомбардировките</a:t>
            </a:r>
            <a:r>
              <a:rPr lang="ru-RU" sz="1800" dirty="0"/>
              <a:t> над София </a:t>
            </a:r>
            <a:r>
              <a:rPr lang="ru-RU" sz="1800" dirty="0" err="1"/>
              <a:t>през</a:t>
            </a:r>
            <a:r>
              <a:rPr lang="ru-RU" sz="1800" dirty="0"/>
              <a:t> </a:t>
            </a:r>
            <a:r>
              <a:rPr lang="ru-RU" sz="1800" dirty="0" err="1"/>
              <a:t>Втората</a:t>
            </a:r>
            <a:r>
              <a:rPr lang="ru-RU" sz="1800" dirty="0"/>
              <a:t> </a:t>
            </a:r>
            <a:r>
              <a:rPr lang="ru-RU" sz="1800" dirty="0" err="1"/>
              <a:t>световна</a:t>
            </a:r>
            <a:r>
              <a:rPr lang="ru-RU" sz="1800" dirty="0"/>
              <a:t> война. </a:t>
            </a:r>
          </a:p>
          <a:p>
            <a:endParaRPr lang="bg-BG" dirty="0"/>
          </a:p>
        </p:txBody>
      </p:sp>
      <p:pic>
        <p:nvPicPr>
          <p:cNvPr id="6146" name="Picture 2" descr="C:\Users\User\Desktop\Нова папка (3)\640_8749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" r="7506"/>
          <a:stretch/>
        </p:blipFill>
        <p:spPr bwMode="auto">
          <a:xfrm>
            <a:off x="8040216" y="2204864"/>
            <a:ext cx="3888000" cy="2402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44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334800" y="414000"/>
            <a:ext cx="8229600" cy="1143000"/>
          </a:xfrm>
        </p:spPr>
        <p:txBody>
          <a:bodyPr/>
          <a:lstStyle/>
          <a:p>
            <a:r>
              <a:rPr lang="bg-BG" dirty="0" smtClean="0"/>
              <a:t>Признание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50800" y="2062800"/>
            <a:ext cx="7214400" cy="4680000"/>
          </a:xfrm>
        </p:spPr>
        <p:txBody>
          <a:bodyPr>
            <a:normAutofit/>
          </a:bodyPr>
          <a:lstStyle/>
          <a:p>
            <a:pPr algn="just"/>
            <a:r>
              <a:rPr lang="ru-RU" sz="1800" dirty="0"/>
              <a:t>Родната къща на Райна Княгиня в град Панагюрище е превърната в музей и е сред Стоте национални туристически обекта на Българския туристически съюз. </a:t>
            </a:r>
            <a:endParaRPr lang="ru-RU" sz="1800" dirty="0" smtClean="0"/>
          </a:p>
          <a:p>
            <a:pPr algn="just"/>
            <a:endParaRPr lang="ru-RU" sz="1800" dirty="0"/>
          </a:p>
          <a:p>
            <a:pPr algn="just"/>
            <a:r>
              <a:rPr lang="ru-RU" sz="1800" dirty="0"/>
              <a:t>На 2 май 2006 г. е </a:t>
            </a:r>
            <a:r>
              <a:rPr lang="ru-RU" sz="1800" dirty="0" err="1"/>
              <a:t>открит</a:t>
            </a:r>
            <a:r>
              <a:rPr lang="ru-RU" sz="1800" dirty="0"/>
              <a:t> </a:t>
            </a:r>
            <a:r>
              <a:rPr lang="ru-RU" sz="1800" dirty="0" err="1"/>
              <a:t>паметник</a:t>
            </a:r>
            <a:r>
              <a:rPr lang="ru-RU" sz="1800" dirty="0"/>
              <a:t> на </a:t>
            </a:r>
            <a:r>
              <a:rPr lang="ru-RU" sz="1800" dirty="0" err="1"/>
              <a:t>Райна</a:t>
            </a:r>
            <a:r>
              <a:rPr lang="ru-RU" sz="1800" dirty="0"/>
              <a:t> Княгиня в </a:t>
            </a:r>
            <a:r>
              <a:rPr lang="ru-RU" sz="1800" dirty="0" err="1"/>
              <a:t>Панагюрище</a:t>
            </a:r>
            <a:r>
              <a:rPr lang="ru-RU" sz="1800" dirty="0"/>
              <a:t>. </a:t>
            </a:r>
          </a:p>
          <a:p>
            <a:pPr marL="0" indent="0" algn="just">
              <a:buNone/>
            </a:pPr>
            <a:endParaRPr lang="ru-RU" sz="1800" dirty="0"/>
          </a:p>
          <a:p>
            <a:pPr algn="just"/>
            <a:r>
              <a:rPr lang="ru-RU" sz="1800" dirty="0" err="1"/>
              <a:t>Връх</a:t>
            </a:r>
            <a:r>
              <a:rPr lang="ru-RU" sz="1800" dirty="0"/>
              <a:t> на остров </a:t>
            </a:r>
            <a:r>
              <a:rPr lang="ru-RU" sz="1800" dirty="0" err="1"/>
              <a:t>Ливингстън</a:t>
            </a:r>
            <a:r>
              <a:rPr lang="ru-RU" sz="1800" dirty="0"/>
              <a:t> в </a:t>
            </a:r>
            <a:r>
              <a:rPr lang="ru-RU" sz="1800" dirty="0" err="1"/>
              <a:t>Южните</a:t>
            </a:r>
            <a:r>
              <a:rPr lang="ru-RU" sz="1800" dirty="0"/>
              <a:t> </a:t>
            </a:r>
            <a:r>
              <a:rPr lang="ru-RU" sz="1800" dirty="0" err="1"/>
              <a:t>Шетландски</a:t>
            </a:r>
            <a:r>
              <a:rPr lang="ru-RU" sz="1800" dirty="0"/>
              <a:t> </a:t>
            </a:r>
            <a:r>
              <a:rPr lang="ru-RU" sz="1800" dirty="0" err="1"/>
              <a:t>острови</a:t>
            </a:r>
            <a:r>
              <a:rPr lang="ru-RU" sz="1800" dirty="0"/>
              <a:t>, Антарктика е </a:t>
            </a:r>
            <a:r>
              <a:rPr lang="ru-RU" sz="1800" dirty="0" err="1"/>
              <a:t>наименуван</a:t>
            </a:r>
            <a:r>
              <a:rPr lang="ru-RU" sz="1800" dirty="0"/>
              <a:t> на </a:t>
            </a:r>
            <a:r>
              <a:rPr lang="ru-RU" sz="1800" dirty="0" err="1"/>
              <a:t>Райна</a:t>
            </a:r>
            <a:r>
              <a:rPr lang="ru-RU" sz="1800" dirty="0"/>
              <a:t> Княгиня.</a:t>
            </a:r>
            <a:endParaRPr lang="bg-BG" sz="1800" dirty="0"/>
          </a:p>
        </p:txBody>
      </p:sp>
      <p:pic>
        <p:nvPicPr>
          <p:cNvPr id="7170" name="Picture 2" descr="C:\Users\User\Desktop\Нова папка (3)\r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520" y="116632"/>
            <a:ext cx="3608160" cy="223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Нова папка (3)\61_b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1627" y="2563027"/>
            <a:ext cx="3598976" cy="202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esktop\Нова папка (3)\Radnevo-Livingst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552" y="4583595"/>
            <a:ext cx="3640128" cy="207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63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334800" y="414000"/>
            <a:ext cx="8229600" cy="1143000"/>
          </a:xfrm>
        </p:spPr>
        <p:txBody>
          <a:bodyPr/>
          <a:lstStyle/>
          <a:p>
            <a:r>
              <a:rPr lang="bg-BG" dirty="0" smtClean="0"/>
              <a:t>Източници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800" dirty="0"/>
              <a:t>Документален филм „Потомците“</a:t>
            </a:r>
          </a:p>
          <a:p>
            <a:endParaRPr lang="bg-BG" sz="1800" dirty="0"/>
          </a:p>
          <a:p>
            <a:r>
              <a:rPr lang="ru-RU" sz="1800" dirty="0" err="1"/>
              <a:t>Дженюариъс</a:t>
            </a:r>
            <a:r>
              <a:rPr lang="ru-RU" sz="1800" dirty="0"/>
              <a:t> А. </a:t>
            </a:r>
            <a:r>
              <a:rPr lang="ru-RU" sz="1800" dirty="0" err="1"/>
              <a:t>Макгахан</a:t>
            </a:r>
            <a:r>
              <a:rPr lang="ru-RU" sz="1800" dirty="0"/>
              <a:t>, </a:t>
            </a:r>
            <a:r>
              <a:rPr lang="ru-RU" sz="1800" dirty="0" err="1"/>
              <a:t>Турските</a:t>
            </a:r>
            <a:r>
              <a:rPr lang="ru-RU" sz="1800" dirty="0"/>
              <a:t> зверства в </a:t>
            </a:r>
            <a:r>
              <a:rPr lang="ru-RU" sz="1800" dirty="0" err="1"/>
              <a:t>България</a:t>
            </a:r>
            <a:r>
              <a:rPr lang="ru-RU" sz="1800" dirty="0"/>
              <a:t>, София, 1880 г. - </a:t>
            </a:r>
            <a:r>
              <a:rPr lang="en-US" sz="1800" dirty="0">
                <a:hlinkClick r:id="rId2"/>
              </a:rPr>
              <a:t>http://ebooks.ucoz.com/beseda/Turskite_zverstva.pdf</a:t>
            </a:r>
            <a:endParaRPr lang="bg-BG" sz="1800" dirty="0"/>
          </a:p>
          <a:p>
            <a:endParaRPr lang="bg-BG" sz="1800" dirty="0"/>
          </a:p>
          <a:p>
            <a:r>
              <a:rPr lang="en-US" sz="1800" dirty="0"/>
              <a:t>SCAR Composite Antarctic Gazetteer: </a:t>
            </a:r>
            <a:r>
              <a:rPr lang="en-US" sz="1800" dirty="0" err="1"/>
              <a:t>Rayna</a:t>
            </a:r>
            <a:r>
              <a:rPr lang="en-US" sz="1800" dirty="0"/>
              <a:t> </a:t>
            </a:r>
            <a:r>
              <a:rPr lang="en-US" sz="1800" dirty="0" err="1"/>
              <a:t>Knyaginya</a:t>
            </a:r>
            <a:r>
              <a:rPr lang="en-US" sz="1800" dirty="0"/>
              <a:t> Peak </a:t>
            </a:r>
            <a:r>
              <a:rPr lang="bg-BG" sz="1800" dirty="0"/>
              <a:t>- </a:t>
            </a:r>
            <a:r>
              <a:rPr lang="en-US" sz="1800" dirty="0">
                <a:hlinkClick r:id="rId3"/>
              </a:rPr>
              <a:t>https://data.aad.gov.au/aadc/gaz/scar/display_name.cfm?gaz_id=134634</a:t>
            </a:r>
            <a:endParaRPr lang="bg-BG" sz="1800" dirty="0"/>
          </a:p>
          <a:p>
            <a:endParaRPr lang="bg-BG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5362290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dirty="0" smtClean="0"/>
              <a:t>Пресияна Стоянова</a:t>
            </a:r>
            <a:endParaRPr lang="bg-BG" dirty="0"/>
          </a:p>
        </p:txBody>
      </p:sp>
      <p:sp>
        <p:nvSpPr>
          <p:cNvPr id="6" name="Заглавие 1"/>
          <p:cNvSpPr txBox="1">
            <a:spLocks/>
          </p:cNvSpPr>
          <p:nvPr/>
        </p:nvSpPr>
        <p:spPr>
          <a:xfrm>
            <a:off x="-334800" y="421439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dirty="0" smtClean="0"/>
              <a:t>Автор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2218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 избор 11">
      <a:majorFont>
        <a:latin typeface="AvalonC"/>
        <a:ea typeface=""/>
        <a:cs typeface=""/>
      </a:majorFont>
      <a:minorFont>
        <a:latin typeface="Azbuka04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186</TotalTime>
  <Words>684</Words>
  <Application>Microsoft Office PowerPoint</Application>
  <PresentationFormat>Широк екран</PresentationFormat>
  <Paragraphs>37</Paragraphs>
  <Slides>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2" baseType="lpstr">
      <vt:lpstr>AvalonC</vt:lpstr>
      <vt:lpstr>Azbuka04</vt:lpstr>
      <vt:lpstr>Arial</vt:lpstr>
      <vt:lpstr>Office тема</vt:lpstr>
      <vt:lpstr>РАЙНА КНЯГИНЯ</vt:lpstr>
      <vt:lpstr>Биография</vt:lpstr>
      <vt:lpstr>Биография</vt:lpstr>
      <vt:lpstr>Биография</vt:lpstr>
      <vt:lpstr>Знаме</vt:lpstr>
      <vt:lpstr>Знаме</vt:lpstr>
      <vt:lpstr>Признание</vt:lpstr>
      <vt:lpstr>Източници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Райна Княгиня</dc:title>
  <dc:creator>Пресияна Стоянова</dc:creator>
  <cp:lastModifiedBy>Станислава Каменова</cp:lastModifiedBy>
  <cp:revision>15</cp:revision>
  <dcterms:created xsi:type="dcterms:W3CDTF">2019-06-05T16:33:40Z</dcterms:created>
  <dcterms:modified xsi:type="dcterms:W3CDTF">2019-06-25T20:03:05Z</dcterms:modified>
</cp:coreProperties>
</file>