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0" r:id="rId4"/>
    <p:sldId id="261" r:id="rId5"/>
    <p:sldId id="264" r:id="rId6"/>
    <p:sldId id="262" r:id="rId7"/>
    <p:sldId id="265" r:id="rId8"/>
    <p:sldId id="266" r:id="rId9"/>
    <p:sldId id="267" r:id="rId10"/>
    <p:sldId id="268" r:id="rId11"/>
    <p:sldId id="269" r:id="rId12"/>
    <p:sldId id="270" r:id="rId13"/>
    <p:sldId id="263" r:id="rId14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-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82661F4-BEE6-4050-9498-B8A6FBE15C5F}" type="datetimeFigureOut">
              <a:rPr lang="bg-BG" smtClean="0"/>
              <a:t>23.6.2019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74BC9C6-9457-456F-9B8E-3D355BE4CB8F}" type="slidenum">
              <a:rPr lang="bg-BG" smtClean="0"/>
              <a:t>‹#›</a:t>
            </a:fld>
            <a:endParaRPr lang="bg-BG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 за редакция стил подзагл. обр.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661F4-BEE6-4050-9498-B8A6FBE15C5F}" type="datetimeFigureOut">
              <a:rPr lang="bg-BG" smtClean="0"/>
              <a:t>23.6.2019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BC9C6-9457-456F-9B8E-3D355BE4CB8F}" type="slidenum">
              <a:rPr lang="bg-BG" smtClean="0"/>
              <a:t>‹#›</a:t>
            </a:fld>
            <a:endParaRPr lang="bg-BG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661F4-BEE6-4050-9498-B8A6FBE15C5F}" type="datetimeFigureOut">
              <a:rPr lang="bg-BG" smtClean="0"/>
              <a:t>23.6.2019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BC9C6-9457-456F-9B8E-3D355BE4CB8F}" type="slidenum">
              <a:rPr lang="bg-BG" smtClean="0"/>
              <a:t>‹#›</a:t>
            </a:fld>
            <a:endParaRPr lang="bg-BG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661F4-BEE6-4050-9498-B8A6FBE15C5F}" type="datetimeFigureOut">
              <a:rPr lang="bg-BG" smtClean="0"/>
              <a:t>23.6.2019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BC9C6-9457-456F-9B8E-3D355BE4CB8F}" type="slidenum">
              <a:rPr lang="bg-BG" smtClean="0"/>
              <a:t>‹#›</a:t>
            </a:fld>
            <a:endParaRPr lang="bg-BG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661F4-BEE6-4050-9498-B8A6FBE15C5F}" type="datetimeFigureOut">
              <a:rPr lang="bg-BG" smtClean="0"/>
              <a:t>23.6.2019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BC9C6-9457-456F-9B8E-3D355BE4CB8F}" type="slidenum">
              <a:rPr lang="bg-BG" smtClean="0"/>
              <a:t>‹#›</a:t>
            </a:fld>
            <a:endParaRPr lang="bg-BG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661F4-BEE6-4050-9498-B8A6FBE15C5F}" type="datetimeFigureOut">
              <a:rPr lang="bg-BG" smtClean="0"/>
              <a:t>23.6.2019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BC9C6-9457-456F-9B8E-3D355BE4CB8F}" type="slidenum">
              <a:rPr lang="bg-BG" smtClean="0"/>
              <a:t>‹#›</a:t>
            </a:fld>
            <a:endParaRPr lang="bg-BG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661F4-BEE6-4050-9498-B8A6FBE15C5F}" type="datetimeFigureOut">
              <a:rPr lang="bg-BG" smtClean="0"/>
              <a:t>23.6.2019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BC9C6-9457-456F-9B8E-3D355BE4CB8F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661F4-BEE6-4050-9498-B8A6FBE15C5F}" type="datetimeFigureOut">
              <a:rPr lang="bg-BG" smtClean="0"/>
              <a:t>23.6.2019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BC9C6-9457-456F-9B8E-3D355BE4CB8F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661F4-BEE6-4050-9498-B8A6FBE15C5F}" type="datetimeFigureOut">
              <a:rPr lang="bg-BG" smtClean="0"/>
              <a:t>23.6.2019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BC9C6-9457-456F-9B8E-3D355BE4CB8F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661F4-BEE6-4050-9498-B8A6FBE15C5F}" type="datetimeFigureOut">
              <a:rPr lang="bg-BG" smtClean="0"/>
              <a:t>23.6.2019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BC9C6-9457-456F-9B8E-3D355BE4CB8F}" type="slidenum">
              <a:rPr lang="bg-BG" smtClean="0"/>
              <a:t>‹#›</a:t>
            </a:fld>
            <a:endParaRPr lang="bg-BG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661F4-BEE6-4050-9498-B8A6FBE15C5F}" type="datetimeFigureOut">
              <a:rPr lang="bg-BG" smtClean="0"/>
              <a:t>23.6.2019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BC9C6-9457-456F-9B8E-3D355BE4CB8F}" type="slidenum">
              <a:rPr lang="bg-BG" smtClean="0"/>
              <a:t>‹#›</a:t>
            </a:fld>
            <a:endParaRPr lang="bg-BG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782661F4-BEE6-4050-9498-B8A6FBE15C5F}" type="datetimeFigureOut">
              <a:rPr lang="bg-BG" smtClean="0"/>
              <a:t>23.6.2019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974BC9C6-9457-456F-9B8E-3D355BE4CB8F}" type="slidenum">
              <a:rPr lang="bg-BG" smtClean="0"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4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4" Type="http://schemas.microsoft.com/office/2007/relationships/hdphoto" Target="../media/hdphoto2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tile tx="0" ty="0" sx="60000" sy="6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>
                <a:latin typeface="CyrillicOld" pitchFamily="2" charset="-52"/>
              </a:rPr>
              <a:t>25 декември 1848</a:t>
            </a:r>
            <a:endParaRPr lang="bg-BG" dirty="0">
              <a:latin typeface="CyrillicOld" pitchFamily="2" charset="-52"/>
            </a:endParaRPr>
          </a:p>
        </p:txBody>
      </p:sp>
      <p:sp>
        <p:nvSpPr>
          <p:cNvPr id="7" name="Заглавие 1"/>
          <p:cNvSpPr txBox="1">
            <a:spLocks/>
          </p:cNvSpPr>
          <p:nvPr/>
        </p:nvSpPr>
        <p:spPr>
          <a:xfrm>
            <a:off x="755576" y="3861048"/>
            <a:ext cx="7754713" cy="95535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5400" b="0" kern="1200" cap="none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bg-BG" dirty="0" smtClean="0">
                <a:latin typeface="CyrillicOld" pitchFamily="2" charset="-52"/>
              </a:rPr>
              <a:t>Калофер</a:t>
            </a:r>
            <a:endParaRPr lang="bg-BG" dirty="0">
              <a:latin typeface="CyrillicOld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2571810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tile tx="0" ty="0" sx="60000" sy="6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лавие 3"/>
          <p:cNvSpPr>
            <a:spLocks noGrp="1"/>
          </p:cNvSpPr>
          <p:nvPr>
            <p:ph type="title"/>
          </p:nvPr>
        </p:nvSpPr>
        <p:spPr>
          <a:xfrm>
            <a:off x="791839" y="3645024"/>
            <a:ext cx="7754713" cy="1046620"/>
          </a:xfrm>
        </p:spPr>
        <p:txBody>
          <a:bodyPr/>
          <a:lstStyle/>
          <a:p>
            <a:r>
              <a:rPr lang="bg-BG" dirty="0" smtClean="0">
                <a:latin typeface="CyrillicOld" pitchFamily="2" charset="-52"/>
              </a:rPr>
              <a:t>Христо Ботев</a:t>
            </a:r>
            <a:endParaRPr lang="bg-BG" dirty="0">
              <a:latin typeface="CyrillicOld" pitchFamily="2" charset="-52"/>
            </a:endParaRPr>
          </a:p>
        </p:txBody>
      </p:sp>
      <p:sp>
        <p:nvSpPr>
          <p:cNvPr id="8" name="Заглавие 3"/>
          <p:cNvSpPr txBox="1">
            <a:spLocks/>
          </p:cNvSpPr>
          <p:nvPr/>
        </p:nvSpPr>
        <p:spPr>
          <a:xfrm>
            <a:off x="827584" y="836712"/>
            <a:ext cx="7754713" cy="191071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5400" b="0" kern="1200" cap="none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bg-BG" dirty="0" smtClean="0">
                <a:latin typeface="CyrillicOld" pitchFamily="2" charset="-52"/>
              </a:rPr>
              <a:t>Тоз, който падне в бой за свобода, той не умира</a:t>
            </a:r>
            <a:endParaRPr lang="bg-BG" dirty="0">
              <a:latin typeface="CyrillicOld" pitchFamily="2" charset="-52"/>
            </a:endParaRPr>
          </a:p>
        </p:txBody>
      </p:sp>
      <p:pic>
        <p:nvPicPr>
          <p:cNvPr id="12" name="Картина 11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10547" r="90563">
                        <a14:foregroundMark x1="49326" y1="37610" x2="49326" y2="37610"/>
                        <a14:foregroundMark x1="42506" y1="11827" x2="64235" y2="52753"/>
                        <a14:foregroundMark x1="68834" y1="19086" x2="71689" y2="25282"/>
                        <a14:foregroundMark x1="31166" y1="38173" x2="27597" y2="35357"/>
                        <a14:foregroundMark x1="25139" y1="78786" x2="80174" y2="7740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5182" y="4509120"/>
            <a:ext cx="1580830" cy="2003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5868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tile tx="0" ty="0" sx="60000" sy="6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Биография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quarter" idx="13"/>
          </p:nvPr>
        </p:nvSpPr>
        <p:spPr>
          <a:xfrm>
            <a:off x="179512" y="2240280"/>
            <a:ext cx="8640960" cy="3877056"/>
          </a:xfrm>
        </p:spPr>
        <p:txBody>
          <a:bodyPr>
            <a:normAutofit/>
          </a:bodyPr>
          <a:lstStyle/>
          <a:p>
            <a:r>
              <a:rPr lang="ru-RU" dirty="0" smtClean="0"/>
              <a:t>Роден е на </a:t>
            </a:r>
            <a:r>
              <a:rPr lang="ru-RU" dirty="0"/>
              <a:t>6. </a:t>
            </a:r>
            <a:r>
              <a:rPr lang="ru-RU" dirty="0" err="1"/>
              <a:t>януари</a:t>
            </a:r>
            <a:r>
              <a:rPr lang="ru-RU" dirty="0"/>
              <a:t> 1848 г. в гр. </a:t>
            </a:r>
            <a:r>
              <a:rPr lang="ru-RU" dirty="0" err="1"/>
              <a:t>Калофер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smtClean="0"/>
              <a:t>Учи </a:t>
            </a:r>
            <a:r>
              <a:rPr lang="ru-RU" dirty="0"/>
              <a:t>в </a:t>
            </a:r>
            <a:r>
              <a:rPr lang="ru-RU" dirty="0" err="1"/>
              <a:t>Карлово</a:t>
            </a:r>
            <a:r>
              <a:rPr lang="ru-RU" dirty="0"/>
              <a:t> и </a:t>
            </a:r>
            <a:r>
              <a:rPr lang="ru-RU" dirty="0" err="1"/>
              <a:t>Калофер</a:t>
            </a:r>
            <a:r>
              <a:rPr lang="ru-RU" dirty="0"/>
              <a:t>, а </a:t>
            </a:r>
            <a:r>
              <a:rPr lang="ru-RU" dirty="0" err="1"/>
              <a:t>през</a:t>
            </a:r>
            <a:r>
              <a:rPr lang="ru-RU" dirty="0"/>
              <a:t> 1863 г. </a:t>
            </a:r>
            <a:r>
              <a:rPr lang="ru-RU" dirty="0" err="1"/>
              <a:t>заминава</a:t>
            </a:r>
            <a:r>
              <a:rPr lang="ru-RU" dirty="0"/>
              <a:t> за Одеса, </a:t>
            </a:r>
            <a:r>
              <a:rPr lang="ru-RU" dirty="0" err="1"/>
              <a:t>където</a:t>
            </a:r>
            <a:r>
              <a:rPr lang="ru-RU" dirty="0"/>
              <a:t> </a:t>
            </a:r>
            <a:r>
              <a:rPr lang="ru-RU" dirty="0" err="1"/>
              <a:t>постъпва</a:t>
            </a:r>
            <a:r>
              <a:rPr lang="ru-RU" dirty="0"/>
              <a:t> в </a:t>
            </a:r>
            <a:r>
              <a:rPr lang="ru-RU" dirty="0" err="1"/>
              <a:t>Одеската</a:t>
            </a:r>
            <a:r>
              <a:rPr lang="ru-RU" dirty="0"/>
              <a:t> гимназия, но </a:t>
            </a:r>
            <a:r>
              <a:rPr lang="ru-RU" dirty="0" err="1"/>
              <a:t>през</a:t>
            </a:r>
            <a:r>
              <a:rPr lang="ru-RU" dirty="0"/>
              <a:t> 1865 г. е </a:t>
            </a:r>
            <a:r>
              <a:rPr lang="ru-RU" dirty="0" err="1"/>
              <a:t>изключен</a:t>
            </a:r>
            <a:r>
              <a:rPr lang="ru-RU" dirty="0"/>
              <a:t> за </a:t>
            </a:r>
            <a:r>
              <a:rPr lang="ru-RU" dirty="0" err="1"/>
              <a:t>свободолюбивите</a:t>
            </a:r>
            <a:r>
              <a:rPr lang="ru-RU" dirty="0"/>
              <a:t> си идеи. </a:t>
            </a:r>
            <a:endParaRPr lang="ru-RU" dirty="0" smtClean="0"/>
          </a:p>
          <a:p>
            <a:r>
              <a:rPr lang="ru-RU" dirty="0" err="1"/>
              <a:t>Учителства</a:t>
            </a:r>
            <a:r>
              <a:rPr lang="ru-RU" dirty="0"/>
              <a:t> в с. </a:t>
            </a:r>
            <a:r>
              <a:rPr lang="ru-RU" dirty="0" err="1"/>
              <a:t>Задунаевка</a:t>
            </a:r>
            <a:r>
              <a:rPr lang="ru-RU" dirty="0"/>
              <a:t>, </a:t>
            </a:r>
            <a:r>
              <a:rPr lang="ru-RU" dirty="0" err="1"/>
              <a:t>Бесарабия</a:t>
            </a:r>
            <a:r>
              <a:rPr lang="ru-RU" dirty="0"/>
              <a:t>, а в </a:t>
            </a:r>
            <a:r>
              <a:rPr lang="ru-RU" dirty="0" err="1"/>
              <a:t>началото</a:t>
            </a:r>
            <a:r>
              <a:rPr lang="ru-RU" dirty="0"/>
              <a:t> на 1867 г. се </a:t>
            </a:r>
            <a:r>
              <a:rPr lang="ru-RU" dirty="0" err="1"/>
              <a:t>завръща</a:t>
            </a:r>
            <a:r>
              <a:rPr lang="ru-RU" dirty="0"/>
              <a:t> в </a:t>
            </a:r>
            <a:r>
              <a:rPr lang="ru-RU" dirty="0" err="1"/>
              <a:t>Калофер</a:t>
            </a:r>
            <a:r>
              <a:rPr lang="ru-RU" dirty="0"/>
              <a:t>, </a:t>
            </a:r>
            <a:r>
              <a:rPr lang="ru-RU" dirty="0" err="1"/>
              <a:t>още</a:t>
            </a:r>
            <a:r>
              <a:rPr lang="ru-RU" dirty="0"/>
              <a:t> </a:t>
            </a:r>
            <a:r>
              <a:rPr lang="ru-RU" dirty="0" err="1"/>
              <a:t>същата</a:t>
            </a:r>
            <a:r>
              <a:rPr lang="ru-RU" dirty="0"/>
              <a:t> година е </a:t>
            </a:r>
            <a:r>
              <a:rPr lang="ru-RU" dirty="0" err="1"/>
              <a:t>принуден</a:t>
            </a:r>
            <a:r>
              <a:rPr lang="ru-RU" dirty="0"/>
              <a:t> да </a:t>
            </a:r>
            <a:r>
              <a:rPr lang="ru-RU" dirty="0" err="1"/>
              <a:t>емигрира</a:t>
            </a:r>
            <a:r>
              <a:rPr lang="ru-RU" dirty="0"/>
              <a:t> в </a:t>
            </a:r>
            <a:r>
              <a:rPr lang="ru-RU" dirty="0" err="1"/>
              <a:t>Румъния</a:t>
            </a:r>
            <a:r>
              <a:rPr lang="ru-RU" dirty="0"/>
              <a:t>. </a:t>
            </a:r>
          </a:p>
          <a:p>
            <a:pPr marL="0" indent="0">
              <a:buNone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25860526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tile tx="0" ty="0" sx="60000" sy="6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Биография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quarter" idx="13"/>
          </p:nvPr>
        </p:nvSpPr>
        <p:spPr>
          <a:xfrm>
            <a:off x="179512" y="2240280"/>
            <a:ext cx="8640960" cy="3877056"/>
          </a:xfrm>
        </p:spPr>
        <p:txBody>
          <a:bodyPr>
            <a:noAutofit/>
          </a:bodyPr>
          <a:lstStyle/>
          <a:p>
            <a:r>
              <a:rPr lang="ru-RU" dirty="0" err="1" smtClean="0"/>
              <a:t>Работи</a:t>
            </a:r>
            <a:r>
              <a:rPr lang="ru-RU" dirty="0" smtClean="0"/>
              <a:t> </a:t>
            </a:r>
            <a:r>
              <a:rPr lang="ru-RU" dirty="0"/>
              <a:t>в </a:t>
            </a:r>
            <a:r>
              <a:rPr lang="ru-RU" dirty="0" err="1"/>
              <a:t>печатницата</a:t>
            </a:r>
            <a:r>
              <a:rPr lang="ru-RU" dirty="0"/>
              <a:t> на Д. </a:t>
            </a:r>
            <a:r>
              <a:rPr lang="ru-RU" dirty="0" err="1"/>
              <a:t>Паничков</a:t>
            </a:r>
            <a:r>
              <a:rPr lang="ru-RU" dirty="0"/>
              <a:t> (1868), </a:t>
            </a:r>
            <a:r>
              <a:rPr lang="ru-RU" dirty="0" err="1"/>
              <a:t>прави</a:t>
            </a:r>
            <a:r>
              <a:rPr lang="ru-RU" dirty="0"/>
              <a:t> </a:t>
            </a:r>
            <a:r>
              <a:rPr lang="ru-RU" dirty="0" err="1"/>
              <a:t>първите</a:t>
            </a:r>
            <a:r>
              <a:rPr lang="ru-RU" dirty="0"/>
              <a:t> си </a:t>
            </a:r>
            <a:r>
              <a:rPr lang="ru-RU" dirty="0" err="1"/>
              <a:t>литературни</a:t>
            </a:r>
            <a:r>
              <a:rPr lang="ru-RU" dirty="0"/>
              <a:t> </a:t>
            </a:r>
            <a:r>
              <a:rPr lang="ru-RU" dirty="0" err="1"/>
              <a:t>опити</a:t>
            </a:r>
            <a:r>
              <a:rPr lang="ru-RU" dirty="0"/>
              <a:t>, </a:t>
            </a:r>
            <a:r>
              <a:rPr lang="ru-RU" dirty="0" err="1"/>
              <a:t>превежда</a:t>
            </a:r>
            <a:r>
              <a:rPr lang="ru-RU" dirty="0"/>
              <a:t>, </a:t>
            </a:r>
            <a:r>
              <a:rPr lang="ru-RU" dirty="0" err="1"/>
              <a:t>участва</a:t>
            </a:r>
            <a:r>
              <a:rPr lang="ru-RU" dirty="0"/>
              <a:t> в </a:t>
            </a:r>
            <a:r>
              <a:rPr lang="ru-RU" dirty="0" err="1"/>
              <a:t>театрални</a:t>
            </a:r>
            <a:r>
              <a:rPr lang="ru-RU" dirty="0"/>
              <a:t> представления, </a:t>
            </a:r>
            <a:r>
              <a:rPr lang="ru-RU" dirty="0" err="1"/>
              <a:t>сътрудничи</a:t>
            </a:r>
            <a:r>
              <a:rPr lang="ru-RU" dirty="0"/>
              <a:t> на в. "</a:t>
            </a:r>
            <a:r>
              <a:rPr lang="ru-RU" dirty="0" err="1"/>
              <a:t>Гайда</a:t>
            </a:r>
            <a:r>
              <a:rPr lang="ru-RU" dirty="0"/>
              <a:t>" и "</a:t>
            </a:r>
            <a:r>
              <a:rPr lang="ru-RU" dirty="0" err="1"/>
              <a:t>Дунавска</a:t>
            </a:r>
            <a:r>
              <a:rPr lang="ru-RU" dirty="0"/>
              <a:t> </a:t>
            </a:r>
            <a:r>
              <a:rPr lang="ru-RU" dirty="0" err="1"/>
              <a:t>зора</a:t>
            </a:r>
            <a:r>
              <a:rPr lang="ru-RU" dirty="0" smtClean="0"/>
              <a:t>".</a:t>
            </a:r>
          </a:p>
          <a:p>
            <a:r>
              <a:rPr lang="ru-RU" dirty="0" err="1"/>
              <a:t>По-късно</a:t>
            </a:r>
            <a:r>
              <a:rPr lang="ru-RU" dirty="0"/>
              <a:t> е </a:t>
            </a:r>
            <a:r>
              <a:rPr lang="ru-RU" dirty="0" err="1"/>
              <a:t>учител</a:t>
            </a:r>
            <a:r>
              <a:rPr lang="ru-RU" dirty="0"/>
              <a:t> в Александрия и Исмаил (1869) , редактор на в. "Дума на </a:t>
            </a:r>
            <a:r>
              <a:rPr lang="ru-RU" dirty="0" err="1"/>
              <a:t>българските</a:t>
            </a:r>
            <a:r>
              <a:rPr lang="ru-RU" dirty="0"/>
              <a:t> </a:t>
            </a:r>
            <a:r>
              <a:rPr lang="ru-RU" dirty="0" err="1"/>
              <a:t>емигранти</a:t>
            </a:r>
            <a:r>
              <a:rPr lang="ru-RU" dirty="0"/>
              <a:t>" (</a:t>
            </a:r>
            <a:r>
              <a:rPr lang="ru-RU" dirty="0" err="1"/>
              <a:t>Браила</a:t>
            </a:r>
            <a:r>
              <a:rPr lang="ru-RU" dirty="0"/>
              <a:t>, 1871). </a:t>
            </a:r>
          </a:p>
          <a:p>
            <a:r>
              <a:rPr lang="ru-RU" dirty="0" err="1"/>
              <a:t>През</a:t>
            </a:r>
            <a:r>
              <a:rPr lang="ru-RU" dirty="0"/>
              <a:t> 1872 г. се </a:t>
            </a:r>
            <a:r>
              <a:rPr lang="ru-RU" dirty="0" err="1"/>
              <a:t>установява</a:t>
            </a:r>
            <a:r>
              <a:rPr lang="ru-RU" dirty="0"/>
              <a:t> в </a:t>
            </a:r>
            <a:r>
              <a:rPr lang="ru-RU" dirty="0" err="1"/>
              <a:t>Букурещ</a:t>
            </a:r>
            <a:r>
              <a:rPr lang="ru-RU" dirty="0"/>
              <a:t>, </a:t>
            </a:r>
            <a:r>
              <a:rPr lang="ru-RU" dirty="0" err="1"/>
              <a:t>където</a:t>
            </a:r>
            <a:r>
              <a:rPr lang="ru-RU" dirty="0"/>
              <a:t> </a:t>
            </a:r>
            <a:r>
              <a:rPr lang="ru-RU" dirty="0" err="1"/>
              <a:t>заедно</a:t>
            </a:r>
            <a:r>
              <a:rPr lang="ru-RU" dirty="0"/>
              <a:t> с </a:t>
            </a:r>
            <a:r>
              <a:rPr lang="ru-RU" dirty="0" err="1"/>
              <a:t>Любен</a:t>
            </a:r>
            <a:r>
              <a:rPr lang="ru-RU" dirty="0"/>
              <a:t> </a:t>
            </a:r>
            <a:r>
              <a:rPr lang="ru-RU" dirty="0" err="1"/>
              <a:t>Каравелов</a:t>
            </a:r>
            <a:r>
              <a:rPr lang="ru-RU" dirty="0"/>
              <a:t> е редактор на в. "Свобода" и "</a:t>
            </a:r>
            <a:r>
              <a:rPr lang="ru-RU" dirty="0" err="1"/>
              <a:t>Независимост</a:t>
            </a:r>
            <a:r>
              <a:rPr lang="ru-RU" dirty="0" smtClean="0"/>
              <a:t>". </a:t>
            </a:r>
          </a:p>
        </p:txBody>
      </p:sp>
    </p:spTree>
    <p:extLst>
      <p:ext uri="{BB962C8B-B14F-4D97-AF65-F5344CB8AC3E}">
        <p14:creationId xmlns:p14="http://schemas.microsoft.com/office/powerpoint/2010/main" val="25953652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tile tx="0" ty="0" sx="60000" sy="6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Биография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quarter" idx="13"/>
          </p:nvPr>
        </p:nvSpPr>
        <p:spPr>
          <a:xfrm>
            <a:off x="179512" y="2240280"/>
            <a:ext cx="8640960" cy="3877056"/>
          </a:xfrm>
        </p:spPr>
        <p:txBody>
          <a:bodyPr>
            <a:noAutofit/>
          </a:bodyPr>
          <a:lstStyle/>
          <a:p>
            <a:r>
              <a:rPr lang="ru-RU" dirty="0" err="1" smtClean="0"/>
              <a:t>Издава</a:t>
            </a:r>
            <a:r>
              <a:rPr lang="ru-RU" dirty="0" smtClean="0"/>
              <a:t> </a:t>
            </a:r>
            <a:r>
              <a:rPr lang="ru-RU" dirty="0" err="1"/>
              <a:t>сатиричния</a:t>
            </a:r>
            <a:r>
              <a:rPr lang="ru-RU" dirty="0"/>
              <a:t> вестник "</a:t>
            </a:r>
            <a:r>
              <a:rPr lang="ru-RU" dirty="0" err="1"/>
              <a:t>Будилник</a:t>
            </a:r>
            <a:r>
              <a:rPr lang="ru-RU" dirty="0"/>
              <a:t>" (1873</a:t>
            </a:r>
            <a:r>
              <a:rPr lang="ru-RU" dirty="0" smtClean="0"/>
              <a:t>).</a:t>
            </a:r>
          </a:p>
          <a:p>
            <a:r>
              <a:rPr lang="ru-RU" dirty="0"/>
              <a:t>След </a:t>
            </a:r>
            <a:r>
              <a:rPr lang="ru-RU" dirty="0" err="1"/>
              <a:t>смъртта</a:t>
            </a:r>
            <a:r>
              <a:rPr lang="ru-RU" dirty="0"/>
              <a:t> на </a:t>
            </a:r>
            <a:r>
              <a:rPr lang="ru-RU" dirty="0" err="1"/>
              <a:t>Левски</a:t>
            </a:r>
            <a:r>
              <a:rPr lang="ru-RU" dirty="0"/>
              <a:t> (1873) </a:t>
            </a:r>
            <a:r>
              <a:rPr lang="ru-RU" dirty="0" err="1"/>
              <a:t>отношенията</a:t>
            </a:r>
            <a:r>
              <a:rPr lang="ru-RU" dirty="0"/>
              <a:t> </a:t>
            </a:r>
            <a:r>
              <a:rPr lang="ru-RU" dirty="0" err="1"/>
              <a:t>му</a:t>
            </a:r>
            <a:r>
              <a:rPr lang="ru-RU" dirty="0"/>
              <a:t> с </a:t>
            </a:r>
            <a:r>
              <a:rPr lang="ru-RU" dirty="0" err="1"/>
              <a:t>Каравелов</a:t>
            </a:r>
            <a:r>
              <a:rPr lang="ru-RU" dirty="0"/>
              <a:t>, </a:t>
            </a:r>
            <a:r>
              <a:rPr lang="ru-RU" dirty="0" err="1"/>
              <a:t>който</a:t>
            </a:r>
            <a:r>
              <a:rPr lang="ru-RU" dirty="0"/>
              <a:t> се </a:t>
            </a:r>
            <a:r>
              <a:rPr lang="ru-RU" dirty="0" err="1"/>
              <a:t>отдръпва</a:t>
            </a:r>
            <a:r>
              <a:rPr lang="ru-RU" dirty="0"/>
              <a:t> от </a:t>
            </a:r>
            <a:r>
              <a:rPr lang="ru-RU" dirty="0" err="1"/>
              <a:t>революционните</a:t>
            </a:r>
            <a:r>
              <a:rPr lang="ru-RU" dirty="0"/>
              <a:t> идеи, </a:t>
            </a:r>
            <a:r>
              <a:rPr lang="ru-RU" dirty="0" err="1"/>
              <a:t>секват</a:t>
            </a:r>
            <a:r>
              <a:rPr lang="ru-RU" dirty="0"/>
              <a:t>, а </a:t>
            </a:r>
            <a:r>
              <a:rPr lang="ru-RU" dirty="0" err="1"/>
              <a:t>Ботев</a:t>
            </a:r>
            <a:r>
              <a:rPr lang="ru-RU" dirty="0"/>
              <a:t> </a:t>
            </a:r>
            <a:r>
              <a:rPr lang="ru-RU" dirty="0" err="1"/>
              <a:t>оглавява</a:t>
            </a:r>
            <a:r>
              <a:rPr lang="ru-RU" dirty="0"/>
              <a:t> </a:t>
            </a:r>
            <a:r>
              <a:rPr lang="ru-RU" dirty="0" err="1"/>
              <a:t>революционната</a:t>
            </a:r>
            <a:r>
              <a:rPr lang="ru-RU" dirty="0"/>
              <a:t> </a:t>
            </a:r>
            <a:r>
              <a:rPr lang="ru-RU" dirty="0" err="1"/>
              <a:t>емиграция</a:t>
            </a:r>
            <a:r>
              <a:rPr lang="ru-RU" dirty="0"/>
              <a:t> и </a:t>
            </a:r>
            <a:r>
              <a:rPr lang="ru-RU" dirty="0" err="1"/>
              <a:t>списва</a:t>
            </a:r>
            <a:r>
              <a:rPr lang="ru-RU" dirty="0"/>
              <a:t> </a:t>
            </a:r>
            <a:r>
              <a:rPr lang="ru-RU" dirty="0" err="1"/>
              <a:t>нейния</a:t>
            </a:r>
            <a:r>
              <a:rPr lang="ru-RU" dirty="0"/>
              <a:t> орган - в. "</a:t>
            </a:r>
            <a:r>
              <a:rPr lang="ru-RU" dirty="0" err="1"/>
              <a:t>Знаме</a:t>
            </a:r>
            <a:r>
              <a:rPr lang="ru-RU" dirty="0"/>
              <a:t>" (1874-1875). </a:t>
            </a:r>
            <a:r>
              <a:rPr lang="ru-RU" dirty="0" smtClean="0"/>
              <a:t>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847938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tile tx="0" ty="0" sx="60000" sy="6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Биография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quarter" idx="13"/>
          </p:nvPr>
        </p:nvSpPr>
        <p:spPr>
          <a:xfrm>
            <a:off x="179512" y="2240280"/>
            <a:ext cx="8640960" cy="3877056"/>
          </a:xfrm>
        </p:spPr>
        <p:txBody>
          <a:bodyPr>
            <a:noAutofit/>
          </a:bodyPr>
          <a:lstStyle/>
          <a:p>
            <a:r>
              <a:rPr lang="ru-RU" dirty="0" smtClean="0"/>
              <a:t>След </a:t>
            </a:r>
            <a:r>
              <a:rPr lang="ru-RU" dirty="0" err="1"/>
              <a:t>обявяването</a:t>
            </a:r>
            <a:r>
              <a:rPr lang="ru-RU" dirty="0"/>
              <a:t> на </a:t>
            </a:r>
            <a:r>
              <a:rPr lang="ru-RU" dirty="0" err="1"/>
              <a:t>Априлското</a:t>
            </a:r>
            <a:r>
              <a:rPr lang="ru-RU" dirty="0"/>
              <a:t> </a:t>
            </a:r>
            <a:r>
              <a:rPr lang="ru-RU" dirty="0" err="1"/>
              <a:t>въстание</a:t>
            </a:r>
            <a:r>
              <a:rPr lang="ru-RU" dirty="0"/>
              <a:t> </a:t>
            </a:r>
            <a:r>
              <a:rPr lang="ru-RU" dirty="0" err="1"/>
              <a:t>издава</a:t>
            </a:r>
            <a:r>
              <a:rPr lang="ru-RU" dirty="0"/>
              <a:t> в. "Нова </a:t>
            </a:r>
            <a:r>
              <a:rPr lang="ru-RU" dirty="0" err="1"/>
              <a:t>България</a:t>
            </a:r>
            <a:r>
              <a:rPr lang="ru-RU" dirty="0"/>
              <a:t>" (1876) и </a:t>
            </a:r>
            <a:r>
              <a:rPr lang="ru-RU" dirty="0" err="1"/>
              <a:t>организира</a:t>
            </a:r>
            <a:r>
              <a:rPr lang="ru-RU" dirty="0"/>
              <a:t> чета в </a:t>
            </a:r>
            <a:r>
              <a:rPr lang="ru-RU" dirty="0" err="1"/>
              <a:t>помощ</a:t>
            </a:r>
            <a:r>
              <a:rPr lang="ru-RU" dirty="0"/>
              <a:t> на </a:t>
            </a:r>
            <a:r>
              <a:rPr lang="ru-RU" dirty="0" err="1"/>
              <a:t>въстаниците</a:t>
            </a:r>
            <a:r>
              <a:rPr lang="ru-RU" dirty="0"/>
              <a:t>, с </a:t>
            </a:r>
            <a:r>
              <a:rPr lang="ru-RU" dirty="0" err="1"/>
              <a:t>която</a:t>
            </a:r>
            <a:r>
              <a:rPr lang="ru-RU" dirty="0"/>
              <a:t> </a:t>
            </a:r>
            <a:r>
              <a:rPr lang="ru-RU" dirty="0" err="1"/>
              <a:t>превзема</a:t>
            </a:r>
            <a:r>
              <a:rPr lang="ru-RU" dirty="0"/>
              <a:t> </a:t>
            </a:r>
            <a:r>
              <a:rPr lang="ru-RU" dirty="0" err="1"/>
              <a:t>австрийския</a:t>
            </a:r>
            <a:r>
              <a:rPr lang="ru-RU" dirty="0"/>
              <a:t> </a:t>
            </a:r>
            <a:r>
              <a:rPr lang="ru-RU" dirty="0" err="1"/>
              <a:t>кораб</a:t>
            </a:r>
            <a:r>
              <a:rPr lang="ru-RU" dirty="0"/>
              <a:t> "</a:t>
            </a:r>
            <a:r>
              <a:rPr lang="ru-RU" dirty="0" err="1"/>
              <a:t>Радецки</a:t>
            </a:r>
            <a:r>
              <a:rPr lang="ru-RU" dirty="0"/>
              <a:t>" и </a:t>
            </a:r>
            <a:r>
              <a:rPr lang="ru-RU" dirty="0" err="1"/>
              <a:t>слиза</a:t>
            </a:r>
            <a:r>
              <a:rPr lang="ru-RU" dirty="0"/>
              <a:t> на </a:t>
            </a:r>
            <a:r>
              <a:rPr lang="ru-RU" dirty="0" err="1"/>
              <a:t>Козлодуй</a:t>
            </a:r>
            <a:r>
              <a:rPr lang="ru-RU" dirty="0"/>
              <a:t>.</a:t>
            </a:r>
          </a:p>
          <a:p>
            <a:r>
              <a:rPr lang="ru-RU" dirty="0" err="1"/>
              <a:t>Четата</a:t>
            </a:r>
            <a:r>
              <a:rPr lang="ru-RU" dirty="0"/>
              <a:t> не </a:t>
            </a:r>
            <a:r>
              <a:rPr lang="ru-RU" dirty="0" err="1"/>
              <a:t>среща</a:t>
            </a:r>
            <a:r>
              <a:rPr lang="ru-RU" dirty="0"/>
              <a:t> </a:t>
            </a:r>
            <a:r>
              <a:rPr lang="ru-RU" dirty="0" err="1"/>
              <a:t>подкрепата</a:t>
            </a:r>
            <a:r>
              <a:rPr lang="ru-RU" dirty="0"/>
              <a:t> на </a:t>
            </a:r>
            <a:r>
              <a:rPr lang="ru-RU" dirty="0" err="1"/>
              <a:t>българите</a:t>
            </a:r>
            <a:r>
              <a:rPr lang="ru-RU" dirty="0"/>
              <a:t>, води </a:t>
            </a:r>
            <a:r>
              <a:rPr lang="ru-RU" dirty="0" err="1"/>
              <a:t>тежки</a:t>
            </a:r>
            <a:r>
              <a:rPr lang="ru-RU" dirty="0"/>
              <a:t> сражения в </a:t>
            </a:r>
            <a:r>
              <a:rPr lang="ru-RU" dirty="0" err="1"/>
              <a:t>Балкана</a:t>
            </a:r>
            <a:r>
              <a:rPr lang="ru-RU" dirty="0"/>
              <a:t>, в </a:t>
            </a:r>
            <a:r>
              <a:rPr lang="ru-RU" dirty="0" err="1"/>
              <a:t>едно</a:t>
            </a:r>
            <a:r>
              <a:rPr lang="ru-RU" dirty="0"/>
              <a:t> от </a:t>
            </a:r>
            <a:r>
              <a:rPr lang="ru-RU" dirty="0" err="1"/>
              <a:t>които</a:t>
            </a:r>
            <a:r>
              <a:rPr lang="ru-RU" dirty="0"/>
              <a:t> </a:t>
            </a:r>
            <a:r>
              <a:rPr lang="ru-RU" dirty="0" err="1"/>
              <a:t>Ботев</a:t>
            </a:r>
            <a:r>
              <a:rPr lang="ru-RU" dirty="0"/>
              <a:t> е убит - 02. 06. 1876 г. </a:t>
            </a:r>
          </a:p>
        </p:txBody>
      </p:sp>
    </p:spTree>
    <p:extLst>
      <p:ext uri="{BB962C8B-B14F-4D97-AF65-F5344CB8AC3E}">
        <p14:creationId xmlns:p14="http://schemas.microsoft.com/office/powerpoint/2010/main" val="37261104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tile tx="0" ty="0" sx="60000" sy="6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Книжовна дейност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quarter" idx="13"/>
          </p:nvPr>
        </p:nvSpPr>
        <p:spPr>
          <a:xfrm>
            <a:off x="685800" y="2564904"/>
            <a:ext cx="7270576" cy="3552432"/>
          </a:xfrm>
        </p:spPr>
        <p:txBody>
          <a:bodyPr/>
          <a:lstStyle/>
          <a:p>
            <a:pPr marL="0" indent="0">
              <a:buNone/>
            </a:pPr>
            <a:r>
              <a:rPr lang="ru-RU" dirty="0" err="1"/>
              <a:t>Литературното</a:t>
            </a:r>
            <a:r>
              <a:rPr lang="ru-RU" dirty="0"/>
              <a:t> и публицистично наследство на </a:t>
            </a:r>
            <a:r>
              <a:rPr lang="ru-RU" dirty="0" err="1"/>
              <a:t>Ботев</a:t>
            </a:r>
            <a:r>
              <a:rPr lang="ru-RU" dirty="0"/>
              <a:t> не е </a:t>
            </a:r>
            <a:r>
              <a:rPr lang="ru-RU" dirty="0" err="1"/>
              <a:t>голямо</a:t>
            </a:r>
            <a:r>
              <a:rPr lang="ru-RU" dirty="0"/>
              <a:t> по </a:t>
            </a:r>
            <a:r>
              <a:rPr lang="ru-RU" dirty="0" err="1"/>
              <a:t>обем</a:t>
            </a:r>
            <a:r>
              <a:rPr lang="ru-RU" dirty="0"/>
              <a:t>, но по </a:t>
            </a:r>
            <a:r>
              <a:rPr lang="ru-RU" dirty="0" err="1"/>
              <a:t>своите</a:t>
            </a:r>
            <a:r>
              <a:rPr lang="ru-RU" dirty="0"/>
              <a:t> </a:t>
            </a:r>
            <a:r>
              <a:rPr lang="ru-RU" dirty="0" err="1"/>
              <a:t>художествени</a:t>
            </a:r>
            <a:r>
              <a:rPr lang="ru-RU" dirty="0"/>
              <a:t> </a:t>
            </a:r>
            <a:r>
              <a:rPr lang="ru-RU" dirty="0" err="1"/>
              <a:t>достойнства</a:t>
            </a:r>
            <a:r>
              <a:rPr lang="ru-RU" dirty="0"/>
              <a:t> то </a:t>
            </a:r>
            <a:r>
              <a:rPr lang="ru-RU" dirty="0" err="1"/>
              <a:t>бележи</a:t>
            </a:r>
            <a:r>
              <a:rPr lang="ru-RU" dirty="0"/>
              <a:t> </a:t>
            </a:r>
            <a:r>
              <a:rPr lang="ru-RU" dirty="0" err="1"/>
              <a:t>върха</a:t>
            </a:r>
            <a:r>
              <a:rPr lang="ru-RU" dirty="0"/>
              <a:t> не само </a:t>
            </a:r>
            <a:r>
              <a:rPr lang="ru-RU" dirty="0" err="1"/>
              <a:t>във</a:t>
            </a:r>
            <a:r>
              <a:rPr lang="ru-RU" dirty="0"/>
              <a:t> </a:t>
            </a:r>
            <a:r>
              <a:rPr lang="ru-RU" dirty="0" err="1"/>
              <a:t>възрожденската</a:t>
            </a:r>
            <a:r>
              <a:rPr lang="ru-RU" dirty="0"/>
              <a:t>, но и </a:t>
            </a:r>
            <a:r>
              <a:rPr lang="ru-RU" dirty="0" err="1"/>
              <a:t>изобщо</a:t>
            </a:r>
            <a:r>
              <a:rPr lang="ru-RU" dirty="0"/>
              <a:t> в </a:t>
            </a:r>
            <a:r>
              <a:rPr lang="ru-RU" dirty="0" err="1"/>
              <a:t>цялостното</a:t>
            </a:r>
            <a:r>
              <a:rPr lang="ru-RU" dirty="0"/>
              <a:t> развитие на </a:t>
            </a:r>
            <a:r>
              <a:rPr lang="ru-RU" dirty="0" err="1"/>
              <a:t>българската</a:t>
            </a:r>
            <a:r>
              <a:rPr lang="ru-RU" dirty="0"/>
              <a:t> литература. </a:t>
            </a:r>
            <a:r>
              <a:rPr lang="ru-RU" dirty="0" err="1" smtClean="0"/>
              <a:t>Голяма</a:t>
            </a:r>
            <a:r>
              <a:rPr lang="ru-RU" dirty="0" smtClean="0"/>
              <a:t> част от </a:t>
            </a:r>
            <a:r>
              <a:rPr lang="ru-RU" dirty="0" err="1" smtClean="0"/>
              <a:t>произведенията</a:t>
            </a:r>
            <a:r>
              <a:rPr lang="ru-RU" dirty="0" smtClean="0"/>
              <a:t> </a:t>
            </a:r>
            <a:r>
              <a:rPr lang="ru-RU" dirty="0" err="1" smtClean="0"/>
              <a:t>му</a:t>
            </a:r>
            <a:r>
              <a:rPr lang="ru-RU" dirty="0" smtClean="0"/>
              <a:t> </a:t>
            </a:r>
            <a:r>
              <a:rPr lang="ru-RU" dirty="0" err="1" smtClean="0"/>
              <a:t>са</a:t>
            </a:r>
            <a:r>
              <a:rPr lang="ru-RU" dirty="0" smtClean="0"/>
              <a:t> </a:t>
            </a:r>
            <a:r>
              <a:rPr lang="ru-RU" dirty="0" err="1" smtClean="0"/>
              <a:t>преведени</a:t>
            </a:r>
            <a:r>
              <a:rPr lang="ru-RU" dirty="0" smtClean="0"/>
              <a:t> на много </a:t>
            </a:r>
            <a:r>
              <a:rPr lang="ru-RU" dirty="0" err="1" smtClean="0"/>
              <a:t>езици</a:t>
            </a:r>
            <a:r>
              <a:rPr lang="ru-RU" dirty="0" smtClean="0"/>
              <a:t>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6810564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Картина 8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10547" r="90563">
                        <a14:foregroundMark x1="49326" y1="37610" x2="49326" y2="37610"/>
                        <a14:foregroundMark x1="42506" y1="11827" x2="64235" y2="52753"/>
                        <a14:foregroundMark x1="68834" y1="19086" x2="71689" y2="25282"/>
                        <a14:foregroundMark x1="31166" y1="38173" x2="27597" y2="35357"/>
                        <a14:foregroundMark x1="25139" y1="78786" x2="80174" y2="7740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3447" y="2420888"/>
            <a:ext cx="1988782" cy="252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7246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артина 4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10547" r="90563">
                        <a14:foregroundMark x1="49326" y1="37610" x2="49326" y2="37610"/>
                        <a14:foregroundMark x1="42506" y1="11827" x2="64235" y2="52753"/>
                        <a14:foregroundMark x1="68834" y1="19086" x2="71689" y2="25282"/>
                        <a14:foregroundMark x1="31166" y1="38173" x2="27597" y2="35357"/>
                        <a14:foregroundMark x1="25139" y1="78786" x2="80174" y2="7740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3447" y="2420888"/>
            <a:ext cx="1988782" cy="252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487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артина 4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10547" r="90563">
                        <a14:foregroundMark x1="49326" y1="37610" x2="49326" y2="37610"/>
                        <a14:foregroundMark x1="42506" y1="11827" x2="64235" y2="52753"/>
                        <a14:foregroundMark x1="68834" y1="19086" x2="71689" y2="25282"/>
                        <a14:foregroundMark x1="31166" y1="38173" x2="27597" y2="35357"/>
                        <a14:foregroundMark x1="25139" y1="78786" x2="80174" y2="7740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3447" y="2420888"/>
            <a:ext cx="1988782" cy="252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2296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10547" r="90563">
                        <a14:foregroundMark x1="49326" y1="37610" x2="49326" y2="37610"/>
                        <a14:foregroundMark x1="42506" y1="11827" x2="64235" y2="52753"/>
                        <a14:foregroundMark x1="68834" y1="19086" x2="71689" y2="25282"/>
                        <a14:foregroundMark x1="31166" y1="38173" x2="27597" y2="35357"/>
                        <a14:foregroundMark x1="25139" y1="78786" x2="80174" y2="7740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3447" y="2420888"/>
            <a:ext cx="1988782" cy="252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5289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10547" r="90563">
                        <a14:foregroundMark x1="49326" y1="37610" x2="49326" y2="37610"/>
                        <a14:foregroundMark x1="42506" y1="11827" x2="64235" y2="52753"/>
                        <a14:foregroundMark x1="68834" y1="19086" x2="71689" y2="25282"/>
                        <a14:foregroundMark x1="31166" y1="38173" x2="27597" y2="35357"/>
                        <a14:foregroundMark x1="25139" y1="78786" x2="80174" y2="7740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3447" y="2420888"/>
            <a:ext cx="1988782" cy="252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3263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</a:blip>
          <a:tile tx="0" ty="0" sx="60000" sy="6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Извод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quarter" idx="13"/>
          </p:nvPr>
        </p:nvSpPr>
        <p:spPr>
          <a:xfrm>
            <a:off x="1043608" y="2708920"/>
            <a:ext cx="7056784" cy="38770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Поет, публицист, журналист, </a:t>
            </a:r>
            <a:r>
              <a:rPr lang="ru-RU" dirty="0" err="1"/>
              <a:t>преводач</a:t>
            </a:r>
            <a:r>
              <a:rPr lang="ru-RU" dirty="0"/>
              <a:t>, </a:t>
            </a:r>
            <a:r>
              <a:rPr lang="ru-RU" dirty="0" err="1"/>
              <a:t>литературен</a:t>
            </a:r>
            <a:r>
              <a:rPr lang="ru-RU" dirty="0"/>
              <a:t> критик, революционер и </a:t>
            </a:r>
            <a:r>
              <a:rPr lang="ru-RU" dirty="0" err="1"/>
              <a:t>мислител</a:t>
            </a:r>
            <a:r>
              <a:rPr lang="ru-RU" dirty="0"/>
              <a:t>, </a:t>
            </a:r>
            <a:r>
              <a:rPr lang="ru-RU" dirty="0" err="1"/>
              <a:t>Христо</a:t>
            </a:r>
            <a:r>
              <a:rPr lang="ru-RU" dirty="0"/>
              <a:t> </a:t>
            </a:r>
            <a:r>
              <a:rPr lang="ru-RU" dirty="0" err="1"/>
              <a:t>Ботев</a:t>
            </a:r>
            <a:r>
              <a:rPr lang="ru-RU" dirty="0"/>
              <a:t> се </a:t>
            </a:r>
            <a:r>
              <a:rPr lang="ru-RU" dirty="0" err="1"/>
              <a:t>превръща</a:t>
            </a:r>
            <a:r>
              <a:rPr lang="ru-RU" dirty="0"/>
              <a:t> в икона за </a:t>
            </a:r>
            <a:r>
              <a:rPr lang="ru-RU" dirty="0" err="1"/>
              <a:t>българите</a:t>
            </a:r>
            <a:r>
              <a:rPr lang="ru-RU" dirty="0"/>
              <a:t>, в национален символ. Автор само на 20 стихотворения, </a:t>
            </a:r>
            <a:r>
              <a:rPr lang="ru-RU" dirty="0" err="1"/>
              <a:t>поезията</a:t>
            </a:r>
            <a:r>
              <a:rPr lang="ru-RU" dirty="0"/>
              <a:t> </a:t>
            </a:r>
            <a:r>
              <a:rPr lang="ru-RU" dirty="0" err="1"/>
              <a:t>му</a:t>
            </a:r>
            <a:r>
              <a:rPr lang="ru-RU" dirty="0"/>
              <a:t> </a:t>
            </a:r>
            <a:r>
              <a:rPr lang="ru-RU" dirty="0" err="1"/>
              <a:t>дава</a:t>
            </a:r>
            <a:r>
              <a:rPr lang="ru-RU" dirty="0"/>
              <a:t> облика на </a:t>
            </a:r>
            <a:r>
              <a:rPr lang="ru-RU" dirty="0" err="1"/>
              <a:t>българската</a:t>
            </a:r>
            <a:r>
              <a:rPr lang="ru-RU" dirty="0"/>
              <a:t> литература и до </a:t>
            </a:r>
            <a:r>
              <a:rPr lang="ru-RU" dirty="0" err="1"/>
              <a:t>днес</a:t>
            </a:r>
            <a:r>
              <a:rPr lang="ru-RU" dirty="0"/>
              <a:t>, а </a:t>
            </a:r>
            <a:r>
              <a:rPr lang="ru-RU" dirty="0" err="1"/>
              <a:t>цялото</a:t>
            </a:r>
            <a:r>
              <a:rPr lang="ru-RU" dirty="0"/>
              <a:t> </a:t>
            </a:r>
            <a:r>
              <a:rPr lang="ru-RU" dirty="0" err="1"/>
              <a:t>му</a:t>
            </a:r>
            <a:r>
              <a:rPr lang="ru-RU" dirty="0"/>
              <a:t> </a:t>
            </a:r>
            <a:r>
              <a:rPr lang="ru-RU" dirty="0" err="1"/>
              <a:t>творческо</a:t>
            </a:r>
            <a:r>
              <a:rPr lang="ru-RU" dirty="0"/>
              <a:t> наследство </a:t>
            </a:r>
            <a:r>
              <a:rPr lang="ru-RU" dirty="0" err="1"/>
              <a:t>предлага</a:t>
            </a:r>
            <a:r>
              <a:rPr lang="ru-RU" dirty="0"/>
              <a:t> </a:t>
            </a:r>
            <a:r>
              <a:rPr lang="ru-RU" dirty="0" err="1"/>
              <a:t>една</a:t>
            </a:r>
            <a:r>
              <a:rPr lang="ru-RU" dirty="0"/>
              <a:t> </a:t>
            </a:r>
            <a:r>
              <a:rPr lang="ru-RU" dirty="0" err="1"/>
              <a:t>радикална</a:t>
            </a:r>
            <a:r>
              <a:rPr lang="ru-RU" dirty="0"/>
              <a:t> версия на </a:t>
            </a:r>
            <a:r>
              <a:rPr lang="ru-RU" dirty="0" err="1"/>
              <a:t>българското</a:t>
            </a:r>
            <a:r>
              <a:rPr lang="ru-RU" dirty="0"/>
              <a:t> </a:t>
            </a:r>
            <a:r>
              <a:rPr lang="ru-RU" dirty="0" err="1"/>
              <a:t>национално</a:t>
            </a:r>
            <a:r>
              <a:rPr lang="ru-RU" dirty="0"/>
              <a:t> </a:t>
            </a:r>
            <a:r>
              <a:rPr lang="ru-RU" dirty="0" err="1"/>
              <a:t>мислене</a:t>
            </a:r>
            <a:r>
              <a:rPr lang="ru-RU" dirty="0"/>
              <a:t> и философия.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01666351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върда корица">
  <a:themeElements>
    <a:clrScheme name="Твърда корица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По избор 1">
      <a:majorFont>
        <a:latin typeface="CyrillicOld"/>
        <a:ea typeface=""/>
        <a:cs typeface=""/>
      </a:majorFont>
      <a:minorFont>
        <a:latin typeface="CyrillicOld"/>
        <a:ea typeface=""/>
        <a:cs typeface=""/>
      </a:minorFont>
    </a:fontScheme>
    <a:fmtScheme name="Твърда корица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452</TotalTime>
  <Words>397</Words>
  <Application>Microsoft Office PowerPoint</Application>
  <PresentationFormat>Презентация на цял екран (4:3)</PresentationFormat>
  <Paragraphs>22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13</vt:i4>
      </vt:variant>
    </vt:vector>
  </HeadingPairs>
  <TitlesOfParts>
    <vt:vector size="14" baseType="lpstr">
      <vt:lpstr>Твърда корица</vt:lpstr>
      <vt:lpstr>25 декември 1848</vt:lpstr>
      <vt:lpstr>Христо Ботев</vt:lpstr>
      <vt:lpstr>Биография</vt:lpstr>
      <vt:lpstr>Биография</vt:lpstr>
      <vt:lpstr>Биография</vt:lpstr>
      <vt:lpstr>Биография</vt:lpstr>
      <vt:lpstr>Книжовна дейност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Извод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25 декември 1848</dc:title>
  <dc:creator>Microsoft</dc:creator>
  <cp:lastModifiedBy>Microsoft</cp:lastModifiedBy>
  <cp:revision>9</cp:revision>
  <dcterms:created xsi:type="dcterms:W3CDTF">2019-06-23T09:01:56Z</dcterms:created>
  <dcterms:modified xsi:type="dcterms:W3CDTF">2019-06-23T16:34:47Z</dcterms:modified>
</cp:coreProperties>
</file>